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9" r:id="rId5"/>
    <p:sldId id="258" r:id="rId6"/>
    <p:sldId id="263" r:id="rId7"/>
    <p:sldId id="260" r:id="rId8"/>
    <p:sldId id="264" r:id="rId9"/>
    <p:sldId id="286" r:id="rId10"/>
    <p:sldId id="284" r:id="rId11"/>
    <p:sldId id="291" r:id="rId12"/>
    <p:sldId id="272" r:id="rId13"/>
    <p:sldId id="273" r:id="rId14"/>
    <p:sldId id="289" r:id="rId15"/>
    <p:sldId id="292" r:id="rId16"/>
    <p:sldId id="297" r:id="rId17"/>
    <p:sldId id="293" r:id="rId18"/>
    <p:sldId id="276" r:id="rId19"/>
    <p:sldId id="277" r:id="rId20"/>
    <p:sldId id="278" r:id="rId21"/>
    <p:sldId id="279" r:id="rId22"/>
    <p:sldId id="298" r:id="rId23"/>
    <p:sldId id="294" r:id="rId24"/>
    <p:sldId id="280" r:id="rId25"/>
    <p:sldId id="295" r:id="rId26"/>
    <p:sldId id="296" r:id="rId27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0"/>
  </p:normalViewPr>
  <p:slideViewPr>
    <p:cSldViewPr>
      <p:cViewPr varScale="1">
        <p:scale>
          <a:sx n="109" d="100"/>
          <a:sy n="109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dirty="0">
                <a:latin typeface="RijksoverheidSansText" panose="020B0503040202060203" pitchFamily="34" charset="0"/>
              </a:rPr>
              <a:t>Percentage militairen bereid om op uitzending te gaan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0.71</c:v>
                </c:pt>
                <c:pt idx="2">
                  <c:v>0.7</c:v>
                </c:pt>
                <c:pt idx="3">
                  <c:v>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F2-419B-8146-0AA18817F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9550680"/>
        <c:axId val="379552320"/>
      </c:lineChart>
      <c:catAx>
        <c:axId val="37955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79552320"/>
        <c:crosses val="autoZero"/>
        <c:auto val="1"/>
        <c:lblAlgn val="ctr"/>
        <c:lblOffset val="100"/>
        <c:noMultiLvlLbl val="0"/>
      </c:catAx>
      <c:valAx>
        <c:axId val="37955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79550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1800" b="0" i="0" baseline="0" dirty="0">
                <a:effectLst/>
                <a:latin typeface="RijksoverheidSansText" panose="020B0503040202060203" pitchFamily="34" charset="0"/>
              </a:rPr>
              <a:t>Percentage militairen bereid om op uitzending te gaan</a:t>
            </a:r>
            <a:endParaRPr lang="nl-NL" dirty="0">
              <a:effectLst/>
              <a:latin typeface="RijksoverheidSansText" panose="020B050304020206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3.91903597886630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3D-472D-BF7B-4E48AD5669C5}"/>
                </c:ext>
              </c:extLst>
            </c:dLbl>
            <c:dLbl>
              <c:idx val="1"/>
              <c:layout>
                <c:manualLayout>
                  <c:x val="-5.2446362441333834E-17"/>
                  <c:y val="5.5986228269518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3D-472D-BF7B-4E48AD5669C5}"/>
                </c:ext>
              </c:extLst>
            </c:dLbl>
            <c:dLbl>
              <c:idx val="2"/>
              <c:layout>
                <c:manualLayout>
                  <c:x val="1.4303718628960413E-2"/>
                  <c:y val="-3.91903597886630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3D-472D-BF7B-4E48AD5669C5}"/>
                </c:ext>
              </c:extLst>
            </c:dLbl>
            <c:dLbl>
              <c:idx val="3"/>
              <c:layout>
                <c:manualLayout>
                  <c:x val="-4.577189961267332E-2"/>
                  <c:y val="8.95779652312297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3D-472D-BF7B-4E48AD566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0.71</c:v>
                </c:pt>
                <c:pt idx="2">
                  <c:v>0.7</c:v>
                </c:pt>
                <c:pt idx="3">
                  <c:v>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3D-472D-BF7B-4E48AD566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9550680"/>
        <c:axId val="379552320"/>
      </c:lineChart>
      <c:catAx>
        <c:axId val="37955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79552320"/>
        <c:crosses val="autoZero"/>
        <c:auto val="1"/>
        <c:lblAlgn val="ctr"/>
        <c:lblOffset val="100"/>
        <c:noMultiLvlLbl val="0"/>
      </c:catAx>
      <c:valAx>
        <c:axId val="37955232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79550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 dirty="0">
              <a:latin typeface="RijksoverheidSansText" panose="020B0503040202060203" pitchFamily="3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 dirty="0">
              <a:latin typeface="RijksoverheidSansText" panose="020B0503040202060203" pitchFamily="34" charset="0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 dirty="0">
                <a:latin typeface="RijksoverheidSansText" panose="020B0503040202060203" pitchFamily="34" charset="0"/>
              </a:rPr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>
                <a:latin typeface="RijksoverheidSansText" panose="020B0503040202060203" pitchFamily="34" charset="0"/>
              </a:rPr>
              <a:pPr>
                <a:defRPr/>
              </a:pPr>
              <a:t>‹#›</a:t>
            </a:fld>
            <a:endParaRPr lang="nl-NL" dirty="0">
              <a:latin typeface="RijksoverheidSansText" panose="020B0503040202060203" pitchFamily="34" charset="0"/>
            </a:endParaRPr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 dirty="0">
              <a:latin typeface="RijksoverheidSansText" panose="020B0503040202060203" pitchFamily="34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 dirty="0">
              <a:latin typeface="RijksoverheidSansText" panose="020B050304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RijksoverheidSansText" panose="020B0503040202060203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RijksoverheidSansText" panose="020B0503040202060203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het </a:t>
            </a:r>
            <a:r>
              <a:rPr lang="en-US" noProof="0" dirty="0" err="1"/>
              <a:t>opmaakprofiel</a:t>
            </a:r>
            <a:r>
              <a:rPr lang="en-US" noProof="0" dirty="0"/>
              <a:t> van de </a:t>
            </a:r>
            <a:r>
              <a:rPr lang="en-US" noProof="0" dirty="0" err="1"/>
              <a:t>modeltekst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RijksoverheidSansText" panose="020B0503040202060203" pitchFamily="34" charset="0"/>
              </a:defRPr>
            </a:lvl1pPr>
          </a:lstStyle>
          <a:p>
            <a:pPr>
              <a:defRPr/>
            </a:pPr>
            <a:r>
              <a:rPr lang="en-US" dirty="0" err="1"/>
              <a:t>Eventuele</a:t>
            </a:r>
            <a:r>
              <a:rPr lang="en-US" dirty="0"/>
              <a:t> </a:t>
            </a:r>
            <a:r>
              <a:rPr lang="en-US" dirty="0" err="1"/>
              <a:t>voettekst</a:t>
            </a: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RijksoverheidSansText" panose="020B0503040202060203" pitchFamily="34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 dirty="0">
              <a:latin typeface="RijksoverheidSansText" panose="020B0503040202060203" pitchFamily="34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 dirty="0">
              <a:latin typeface="RijksoverheidSansText" panose="020B050304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RijksoverheidSansText" panose="020B0503040202060203" pitchFamily="34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RijksoverheidSansText" panose="020B0503040202060203" pitchFamily="34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RijksoverheidSansText" panose="020B0503040202060203" pitchFamily="34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RijksoverheidSansText" panose="020B0503040202060203" pitchFamily="34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RijksoverheidSansText" panose="020B050304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Belangrijk</a:t>
            </a:r>
            <a:r>
              <a:rPr lang="en-US" dirty="0"/>
              <a:t>: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delen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commandant,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krijg</a:t>
            </a:r>
            <a:r>
              <a:rPr lang="en-US" dirty="0"/>
              <a:t> je maar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paar</a:t>
            </a:r>
            <a:r>
              <a:rPr lang="en-US" baseline="0" dirty="0"/>
              <a:t> minute.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Eventuele voettekst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C98DC9-4F28-4B39-8B6E-408133FC785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Eventuele voettekst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C98DC9-4F28-4B39-8B6E-408133FC785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2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59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7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het </a:t>
            </a:r>
            <a:r>
              <a:rPr lang="en-US" dirty="0" err="1"/>
              <a:t>binnen</a:t>
            </a:r>
            <a:r>
              <a:rPr lang="en-US" dirty="0"/>
              <a:t> de </a:t>
            </a:r>
            <a:r>
              <a:rPr lang="en-US" dirty="0" err="1"/>
              <a:t>defensiecontext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strategisch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9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Toevoegen</a:t>
            </a:r>
            <a:r>
              <a:rPr lang="en-US" dirty="0"/>
              <a:t>: </a:t>
            </a:r>
            <a:r>
              <a:rPr lang="en-US" dirty="0" err="1"/>
              <a:t>opgave</a:t>
            </a:r>
            <a:r>
              <a:rPr lang="en-US" dirty="0"/>
              <a:t> </a:t>
            </a:r>
            <a:r>
              <a:rPr lang="en-US" dirty="0" err="1"/>
              <a:t>rond</a:t>
            </a:r>
            <a:r>
              <a:rPr lang="en-US" dirty="0"/>
              <a:t> </a:t>
            </a:r>
            <a:r>
              <a:rPr lang="en-US"/>
              <a:t>datavisualisatie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85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66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A0A4C-D6C6-4312-A3C8-56D5DBDA76B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8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+mn-lt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+mn-lt"/>
              </a:rPr>
              <a:t>Dr. ir.</a:t>
            </a:r>
            <a:r>
              <a:rPr lang="nl-NL" sz="1200" baseline="0" dirty="0">
                <a:solidFill>
                  <a:schemeClr val="bg1"/>
                </a:solidFill>
                <a:latin typeface="+mn-lt"/>
              </a:rPr>
              <a:t>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+mn-lt"/>
              </a:rPr>
              <a:t>Nederlandse Defensie Academie</a:t>
            </a: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Faculteit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Militaire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nl-NL" noProof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pPr>
              <a:defRPr/>
            </a:pPr>
            <a:fld id="{EFB72F70-86A0-4C14-B328-A142BCCD4395}" type="datetime4">
              <a:rPr lang="nl-NL" smtClean="0"/>
              <a:pPr>
                <a:defRPr/>
              </a:pPr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90545-2047-4712-ADC2-09AB81876442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200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endParaRPr sz="1800"/>
          </a:p>
        </p:txBody>
      </p:sp>
      <p:sp>
        <p:nvSpPr>
          <p:cNvPr id="12" name="Auteur"/>
          <p:cNvSpPr txBox="1">
            <a:spLocks noChangeArrowheads="1"/>
          </p:cNvSpPr>
          <p:nvPr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endParaRPr sz="1800"/>
          </a:p>
        </p:txBody>
      </p:sp>
      <p:sp>
        <p:nvSpPr>
          <p:cNvPr id="13" name="Functie"/>
          <p:cNvSpPr txBox="1">
            <a:spLocks noChangeArrowheads="1"/>
          </p:cNvSpPr>
          <p:nvPr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endParaRPr sz="1800"/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1700213"/>
            <a:ext cx="4798484" cy="889000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nl-NL" noProof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211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2120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23110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77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66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62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11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1488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819547"/>
            <a:ext cx="4011084" cy="6155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561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BA442-CF7C-446F-A5C6-9C80A1EA92B1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594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3565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7898" y="1265238"/>
            <a:ext cx="800219" cy="4754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546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BFECE-7B24-44D1-847D-D6180990D0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24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CE4E-5F74-4A37-951C-E2AD8C0ABF31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4096-2ED3-453C-8E78-E00AE5454056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9A98-FEF1-486E-836B-0182E6ED18CF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3D14-5EDE-4B69-BCF9-7871170F920B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7BC3-7CD1-41E9-B4B5-084A2D120935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D4273-E583-4234-8A15-01E636C03DBC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2C121-03D7-4443-9B4B-D1ED7325FD6F}" type="datetime4">
              <a:rPr lang="nl-NL" smtClean="0"/>
              <a:t>29 april 2025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het opmaakprofiel van de modeltekst te bewerken</a:t>
            </a:r>
          </a:p>
          <a:p>
            <a:pPr lvl="1"/>
            <a:r>
              <a:rPr lang="nl-NL"/>
              <a:t> </a:t>
            </a:r>
          </a:p>
          <a:p>
            <a:pPr lvl="2"/>
            <a:r>
              <a:rPr lang="nl-NL"/>
              <a:t> </a:t>
            </a:r>
          </a:p>
          <a:p>
            <a:pPr lvl="3"/>
            <a:r>
              <a:rPr lang="nl-NL"/>
              <a:t> </a:t>
            </a:r>
          </a:p>
          <a:p>
            <a:pPr lvl="4"/>
            <a:r>
              <a:rPr lang="nl-NL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78AD08-3C54-48F2-9382-C141D1496CCF}" type="datetime4">
              <a:rPr lang="nl-NL" smtClean="0"/>
              <a:t>29 april 2025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het opmaakprofiel van de modeltekst te bewerken</a:t>
            </a:r>
          </a:p>
          <a:p>
            <a:pPr lvl="1"/>
            <a:r>
              <a:rPr lang="nl-NL"/>
              <a:t> </a:t>
            </a:r>
          </a:p>
          <a:p>
            <a:pPr lvl="2"/>
            <a:r>
              <a:rPr lang="nl-NL"/>
              <a:t> </a:t>
            </a:r>
          </a:p>
          <a:p>
            <a:pPr lvl="3"/>
            <a:r>
              <a:rPr lang="nl-NL"/>
              <a:t> </a:t>
            </a:r>
          </a:p>
          <a:p>
            <a:pPr lvl="4"/>
            <a:r>
              <a:rPr lang="nl-NL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  <a:p>
            <a:pPr eaLnBrk="0" hangingPunct="0">
              <a:defRPr/>
            </a:pPr>
            <a:r>
              <a:rPr lang="en-US" sz="1100" dirty="0" err="1">
                <a:solidFill>
                  <a:schemeClr val="bg1"/>
                </a:solidFill>
                <a:cs typeface="Arial" charset="0"/>
              </a:rPr>
              <a:t>Statistiek</a:t>
            </a:r>
            <a:r>
              <a:rPr lang="en-US" sz="1100" dirty="0">
                <a:solidFill>
                  <a:schemeClr val="bg1"/>
                </a:solidFill>
                <a:cs typeface="Arial" charset="0"/>
              </a:rPr>
              <a:t> college 1</a:t>
            </a:r>
            <a:endParaRPr lang="nl-NL" sz="11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18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80618" y="1"/>
            <a:ext cx="586316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469064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fld id="{E434EF67-E7A8-4D1A-B6D3-FDD2AB3989FC}" type="datetimeFigureOut">
              <a:rPr lang="nl-NL" smtClean="0"/>
              <a:t>29-4-2025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8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en-US" dirty="0" err="1">
                <a:solidFill>
                  <a:srgbClr val="113652"/>
                </a:solidFill>
              </a:rPr>
              <a:t>Statistiek</a:t>
            </a:r>
            <a:r>
              <a:rPr lang="en-US" dirty="0">
                <a:solidFill>
                  <a:srgbClr val="113652"/>
                </a:solidFill>
              </a:rPr>
              <a:t>: </a:t>
            </a:r>
            <a:r>
              <a:rPr lang="en-US">
                <a:solidFill>
                  <a:srgbClr val="113652"/>
                </a:solidFill>
              </a:rPr>
              <a:t>college 1b</a:t>
            </a:r>
            <a:endParaRPr lang="nl-NL" dirty="0">
              <a:solidFill>
                <a:srgbClr val="113652"/>
              </a:solidFill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en-US" dirty="0" err="1">
                <a:solidFill>
                  <a:srgbClr val="113652"/>
                </a:solidFill>
              </a:rPr>
              <a:t>Datavisualisatie</a:t>
            </a:r>
            <a:endParaRPr lang="nl-NL" dirty="0">
              <a:solidFill>
                <a:srgbClr val="113652"/>
              </a:solidFill>
            </a:endParaRPr>
          </a:p>
        </p:txBody>
      </p:sp>
      <p:sp>
        <p:nvSpPr>
          <p:cNvPr id="410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7897B02-F243-45BC-B3CA-C8B6FE4CE1F4}" type="datetime4">
              <a:rPr lang="nl-NL" smtClean="0"/>
              <a:t>29 april 2025</a:t>
            </a:fld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Kruistabellen</a:t>
            </a:r>
            <a:endParaRPr lang="nl-NL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  <p:sp>
        <p:nvSpPr>
          <p:cNvPr id="2" name="AutoShape 2" descr="https://ajelix.com/wp-content/uploads/2023/08/table-vs-graph-1024x576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773238"/>
            <a:ext cx="10611792" cy="4246562"/>
          </a:xfrm>
        </p:spPr>
        <p:txBody>
          <a:bodyPr/>
          <a:lstStyle/>
          <a:p>
            <a:r>
              <a:rPr lang="en-US" b="1" dirty="0" err="1"/>
              <a:t>Meetniveau</a:t>
            </a:r>
            <a:r>
              <a:rPr lang="en-US" dirty="0"/>
              <a:t>: twee </a:t>
            </a:r>
            <a:r>
              <a:rPr lang="en-US" dirty="0" err="1"/>
              <a:t>nominale</a:t>
            </a:r>
            <a:r>
              <a:rPr lang="en-US" dirty="0"/>
              <a:t> </a:t>
            </a:r>
            <a:r>
              <a:rPr lang="en-US" dirty="0" err="1"/>
              <a:t>variabelen</a:t>
            </a:r>
            <a:endParaRPr lang="en-US" dirty="0"/>
          </a:p>
          <a:p>
            <a:r>
              <a:rPr lang="en-US" b="1" dirty="0"/>
              <a:t>Doel</a:t>
            </a:r>
            <a:r>
              <a:rPr lang="en-US" dirty="0"/>
              <a:t>: </a:t>
            </a:r>
            <a:r>
              <a:rPr lang="en-US" dirty="0" err="1"/>
              <a:t>frequentieverdeling</a:t>
            </a:r>
            <a:r>
              <a:rPr lang="en-US" dirty="0"/>
              <a:t> </a:t>
            </a:r>
            <a:r>
              <a:rPr lang="en-US" dirty="0" err="1"/>
              <a:t>beschrijven</a:t>
            </a:r>
            <a:r>
              <a:rPr lang="en-US" dirty="0"/>
              <a:t> van </a:t>
            </a:r>
            <a:r>
              <a:rPr lang="en-US" dirty="0" err="1"/>
              <a:t>combinaties</a:t>
            </a:r>
            <a:r>
              <a:rPr lang="en-US" dirty="0"/>
              <a:t> van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twee </a:t>
            </a:r>
            <a:r>
              <a:rPr lang="en-US" dirty="0" err="1"/>
              <a:t>variabelen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7708" y="4159092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08" y="4159092"/>
                <a:ext cx="93610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23397"/>
              </p:ext>
            </p:extLst>
          </p:nvPr>
        </p:nvGraphicFramePr>
        <p:xfrm>
          <a:off x="4530794" y="3077091"/>
          <a:ext cx="6868503" cy="2779308"/>
        </p:xfrm>
        <a:graphic>
          <a:graphicData uri="http://schemas.openxmlformats.org/drawingml/2006/table">
            <a:tbl>
              <a:tblPr lastRow="1" lastCol="1">
                <a:tableStyleId>{5C22544A-7EE6-4342-B048-85BDC9FD1C3A}</a:tableStyleId>
              </a:tblPr>
              <a:tblGrid>
                <a:gridCol w="1841957">
                  <a:extLst>
                    <a:ext uri="{9D8B030D-6E8A-4147-A177-3AD203B41FA5}">
                      <a16:colId xmlns:a16="http://schemas.microsoft.com/office/drawing/2014/main" val="1379261478"/>
                    </a:ext>
                  </a:extLst>
                </a:gridCol>
                <a:gridCol w="1236900">
                  <a:extLst>
                    <a:ext uri="{9D8B030D-6E8A-4147-A177-3AD203B41FA5}">
                      <a16:colId xmlns:a16="http://schemas.microsoft.com/office/drawing/2014/main" val="405535775"/>
                    </a:ext>
                  </a:extLst>
                </a:gridCol>
                <a:gridCol w="1894823">
                  <a:extLst>
                    <a:ext uri="{9D8B030D-6E8A-4147-A177-3AD203B41FA5}">
                      <a16:colId xmlns:a16="http://schemas.microsoft.com/office/drawing/2014/main" val="2976609849"/>
                    </a:ext>
                  </a:extLst>
                </a:gridCol>
                <a:gridCol w="1894823">
                  <a:extLst>
                    <a:ext uri="{9D8B030D-6E8A-4147-A177-3AD203B41FA5}">
                      <a16:colId xmlns:a16="http://schemas.microsoft.com/office/drawing/2014/main" val="3321591953"/>
                    </a:ext>
                  </a:extLst>
                </a:gridCol>
              </a:tblGrid>
              <a:tr h="10948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OPCO \ </a:t>
                      </a:r>
                      <a:r>
                        <a:rPr lang="en-US" sz="1400" b="1" dirty="0" err="1"/>
                        <a:t>Geslacht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Man</a:t>
                      </a:r>
                      <a:endParaRPr lang="nl-NL" sz="1400" b="1" dirty="0"/>
                    </a:p>
                    <a:p>
                      <a:pPr algn="ctr"/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Vrouw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TOTAAL</a:t>
                      </a:r>
                      <a:endParaRPr lang="nl-NL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371489"/>
                  </a:ext>
                </a:extLst>
              </a:tr>
              <a:tr h="336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Marine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39619"/>
                  </a:ext>
                </a:extLst>
              </a:tr>
              <a:tr h="336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Marechaussee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51069"/>
                  </a:ext>
                </a:extLst>
              </a:tr>
              <a:tr h="336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Landmacht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331"/>
                  </a:ext>
                </a:extLst>
              </a:tr>
              <a:tr h="336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Luchtmacht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61198"/>
                  </a:ext>
                </a:extLst>
              </a:tr>
              <a:tr h="33688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TOTAAL</a:t>
                      </a:r>
                      <a:endParaRPr lang="nl-NL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27181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78156"/>
              </p:ext>
            </p:extLst>
          </p:nvPr>
        </p:nvGraphicFramePr>
        <p:xfrm>
          <a:off x="1288047" y="2743254"/>
          <a:ext cx="2211673" cy="34469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1227">
                  <a:extLst>
                    <a:ext uri="{9D8B030D-6E8A-4147-A177-3AD203B41FA5}">
                      <a16:colId xmlns:a16="http://schemas.microsoft.com/office/drawing/2014/main" val="2944237716"/>
                    </a:ext>
                  </a:extLst>
                </a:gridCol>
                <a:gridCol w="761227">
                  <a:extLst>
                    <a:ext uri="{9D8B030D-6E8A-4147-A177-3AD203B41FA5}">
                      <a16:colId xmlns:a16="http://schemas.microsoft.com/office/drawing/2014/main" val="3200912476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val="2793926910"/>
                    </a:ext>
                  </a:extLst>
                </a:gridCol>
              </a:tblGrid>
              <a:tr h="59134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ID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OPCO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Geslacht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9391429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962811"/>
                  </a:ext>
                </a:extLst>
              </a:tr>
              <a:tr h="20702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0293346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3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3991150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4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2371075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5914486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6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5227867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7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373793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8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4404575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9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Luchtmacht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Man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2176758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10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6269582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11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Luchtmacht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183468"/>
                  </a:ext>
                </a:extLst>
              </a:tr>
              <a:tr h="20702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12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Luchtmacht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801092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13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Man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017353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14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551978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Luchtmacht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0393789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16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1547524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17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701080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18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3431346"/>
                  </a:ext>
                </a:extLst>
              </a:tr>
              <a:tr h="20702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19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8623068"/>
                  </a:ext>
                </a:extLst>
              </a:tr>
              <a:tr h="1063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20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032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4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RijksoverheidSansText" panose="020B0503040202060203" pitchFamily="34" charset="0"/>
              </a:rPr>
              <a:t>Staafdiagrammen</a:t>
            </a:r>
            <a:r>
              <a:rPr lang="en-US" b="1" dirty="0">
                <a:latin typeface="RijksoverheidSansText" panose="020B0503040202060203" pitchFamily="34" charset="0"/>
              </a:rPr>
              <a:t> </a:t>
            </a:r>
            <a:endParaRPr lang="nl-NL" b="1" dirty="0">
              <a:latin typeface="RijksoverheidSansText" panose="020B050304020206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326" y="1773396"/>
            <a:ext cx="11072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Meetniveau</a:t>
            </a:r>
            <a:r>
              <a:rPr lang="en-US" b="1" dirty="0">
                <a:solidFill>
                  <a:srgbClr val="000000"/>
                </a:solidFill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nominaal</a:t>
            </a:r>
            <a:endParaRPr lang="en-US" dirty="0">
              <a:solidFill>
                <a:srgbClr val="000000"/>
              </a:solidFill>
              <a:latin typeface="RijksoverheidSansText" panose="020B050304020206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Doel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vergelijken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 van (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relatieve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)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frequenties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tussen</a:t>
            </a:r>
            <a:r>
              <a:rPr kumimoji="0" lang="en-US" sz="22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waarden</a:t>
            </a:r>
            <a:r>
              <a:rPr lang="en-US" dirty="0">
                <a:solidFill>
                  <a:srgbClr val="000000"/>
                </a:solidFill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een</a:t>
            </a:r>
            <a:r>
              <a:rPr lang="en-US" dirty="0">
                <a:solidFill>
                  <a:srgbClr val="000000"/>
                </a:solidFill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nominale</a:t>
            </a:r>
            <a:r>
              <a:rPr lang="en-US" dirty="0">
                <a:solidFill>
                  <a:srgbClr val="000000"/>
                </a:solidFill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ijksoverheidSansText" panose="020B0503040202060203" pitchFamily="34" charset="0"/>
              </a:rPr>
              <a:t>variabele</a:t>
            </a:r>
            <a:r>
              <a:rPr lang="en-US" dirty="0">
                <a:solidFill>
                  <a:srgbClr val="000000"/>
                </a:solidFill>
                <a:latin typeface="RijksoverheidSansText" panose="020B0503040202060203" pitchFamily="34" charset="0"/>
              </a:rPr>
              <a:t>.</a:t>
            </a:r>
            <a:endParaRPr kumimoji="0" lang="nl-NL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jksoverheidSansText" panose="020B050304020206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654119"/>
            <a:ext cx="4335915" cy="3630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708920"/>
            <a:ext cx="3312368" cy="32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Gestapelde</a:t>
            </a:r>
            <a:r>
              <a:rPr lang="en-US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b="1" dirty="0" err="1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staafdiagrammen</a:t>
            </a:r>
            <a:r>
              <a:rPr lang="en-US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 </a:t>
            </a:r>
            <a:endParaRPr lang="nl-NL" b="1" dirty="0">
              <a:latin typeface="RijksoverheidSansWebText Bold" panose="020B0803040202060203" pitchFamily="34" charset="0"/>
              <a:ea typeface="RijksoverheidSansWebText Bold" panose="020B080304020206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nl-NL" b="1" dirty="0">
                <a:latin typeface="RijksoverheidSansText" panose="020B0503040202060203" pitchFamily="34" charset="0"/>
              </a:rPr>
              <a:t>Meetniveau: </a:t>
            </a:r>
            <a:r>
              <a:rPr lang="nl-NL" dirty="0">
                <a:latin typeface="RijksoverheidSansText" panose="020B0503040202060203" pitchFamily="34" charset="0"/>
              </a:rPr>
              <a:t>twee nominale variabelen.</a:t>
            </a:r>
          </a:p>
          <a:p>
            <a:r>
              <a:rPr lang="nl-NL" b="1" dirty="0">
                <a:latin typeface="RijksoverheidSansText" panose="020B0503040202060203" pitchFamily="34" charset="0"/>
              </a:rPr>
              <a:t>Doel: </a:t>
            </a:r>
            <a:r>
              <a:rPr lang="nl-NL" dirty="0">
                <a:latin typeface="RijksoverheidSansText" panose="020B0503040202060203" pitchFamily="34" charset="0"/>
              </a:rPr>
              <a:t>visualiseren van data van een variabele (rang / verkooplocatie) gegroepeerd op een tweede variabele (eenheid / regio)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425"/>
          <a:stretch/>
        </p:blipFill>
        <p:spPr>
          <a:xfrm>
            <a:off x="7464152" y="2614843"/>
            <a:ext cx="3168352" cy="355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3" y="2852937"/>
            <a:ext cx="5937224" cy="34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Cirkeldiagram</a:t>
            </a:r>
            <a:endParaRPr lang="nl-NL" b="1" dirty="0">
              <a:latin typeface="RijksoverheidSansWebText Bold" panose="020B0803040202060203" pitchFamily="34" charset="0"/>
              <a:ea typeface="RijksoverheidSansWebText Bold" panose="020B080304020206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err="1">
                <a:latin typeface="RijksoverheidSansText" panose="020B0503040202060203" pitchFamily="34" charset="0"/>
              </a:rPr>
              <a:t>Meetniveau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latin typeface="RijksoverheidSansText" panose="020B0503040202060203" pitchFamily="34" charset="0"/>
              </a:rPr>
              <a:t>nominaal</a:t>
            </a:r>
            <a:endParaRPr lang="en-US" dirty="0">
              <a:latin typeface="RijksoverheidSansText" panose="020B0503040202060203" pitchFamily="34" charset="0"/>
            </a:endParaRPr>
          </a:p>
          <a:p>
            <a:r>
              <a:rPr lang="en-US" b="1" dirty="0" err="1">
                <a:latin typeface="RijksoverheidSansText" panose="020B0503040202060203" pitchFamily="34" charset="0"/>
              </a:rPr>
              <a:t>Doel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>
                <a:latin typeface="RijksoverheidSansText" panose="020B0503040202060203" pitchFamily="34" charset="0"/>
              </a:rPr>
              <a:t>in </a:t>
            </a:r>
            <a:r>
              <a:rPr lang="en-US" dirty="0" err="1">
                <a:latin typeface="RijksoverheidSansText" panose="020B0503040202060203" pitchFamily="34" charset="0"/>
              </a:rPr>
              <a:t>beeld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brengen</a:t>
            </a:r>
            <a:r>
              <a:rPr lang="en-US" dirty="0">
                <a:latin typeface="RijksoverheidSansText" panose="020B0503040202060203" pitchFamily="34" charset="0"/>
              </a:rPr>
              <a:t> van de </a:t>
            </a:r>
            <a:r>
              <a:rPr lang="en-US" dirty="0" err="1">
                <a:latin typeface="RijksoverheidSansText" panose="020B0503040202060203" pitchFamily="34" charset="0"/>
              </a:rPr>
              <a:t>relatieve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frequenties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een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nominale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variabele</a:t>
            </a:r>
            <a:r>
              <a:rPr lang="en-US" dirty="0">
                <a:latin typeface="RijksoverheidSansText" panose="020B0503040202060203" pitchFamily="34" charset="0"/>
              </a:rPr>
              <a:t>.</a:t>
            </a:r>
            <a:endParaRPr lang="nl-NL" dirty="0">
              <a:latin typeface="RijksoverheidSansText" panose="020B050304020206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60" y="2636912"/>
            <a:ext cx="4320480" cy="35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Histogrammen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RijksoverheidSansText" panose="020B0503040202060203" pitchFamily="34" charset="0"/>
              </a:rPr>
              <a:t>Meetniveau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>
                <a:latin typeface="RijksoverheidSansText" panose="020B0503040202060203" pitchFamily="34" charset="0"/>
              </a:rPr>
              <a:t>interval</a:t>
            </a:r>
            <a:endParaRPr lang="nl-NL" dirty="0">
              <a:latin typeface="RijksoverheidSansText" panose="020B0503040202060203" pitchFamily="34" charset="0"/>
            </a:endParaRPr>
          </a:p>
          <a:p>
            <a:r>
              <a:rPr lang="nl-NL" b="1" dirty="0">
                <a:latin typeface="RijksoverheidSansText" panose="020B0503040202060203" pitchFamily="34" charset="0"/>
              </a:rPr>
              <a:t>Doel:</a:t>
            </a:r>
            <a:r>
              <a:rPr lang="nl-NL" dirty="0">
                <a:latin typeface="RijksoverheidSansText" panose="020B0503040202060203" pitchFamily="34" charset="0"/>
              </a:rPr>
              <a:t> weergeven van de verdeling in klassen gegroepeerde data op intervalniveau.</a:t>
            </a:r>
          </a:p>
          <a:p>
            <a:endParaRPr lang="nl-NL" sz="3000" b="1" dirty="0"/>
          </a:p>
          <a:p>
            <a:endParaRPr lang="nl-NL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40967"/>
              </p:ext>
            </p:extLst>
          </p:nvPr>
        </p:nvGraphicFramePr>
        <p:xfrm>
          <a:off x="1055440" y="2809835"/>
          <a:ext cx="1185855" cy="3209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842">
                  <a:extLst>
                    <a:ext uri="{9D8B030D-6E8A-4147-A177-3AD203B41FA5}">
                      <a16:colId xmlns:a16="http://schemas.microsoft.com/office/drawing/2014/main" val="3917431589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1807091395"/>
                    </a:ext>
                  </a:extLst>
                </a:gridCol>
              </a:tblGrid>
              <a:tr h="22864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000" b="1" u="none" strike="noStrike" dirty="0">
                          <a:effectLst/>
                          <a:latin typeface="RijksoverheidSansWebText Bold" panose="020B0803040202060203" pitchFamily="34" charset="0"/>
                          <a:ea typeface="RijksoverheidSansWebText Bold" panose="020B0803040202060203" pitchFamily="34" charset="0"/>
                        </a:rPr>
                        <a:t>ID</a:t>
                      </a:r>
                      <a:endParaRPr lang="nl-NL" sz="1000" b="1" i="0" u="none" strike="noStrike" dirty="0">
                        <a:solidFill>
                          <a:srgbClr val="000000"/>
                        </a:solidFill>
                        <a:effectLst/>
                        <a:latin typeface="RijksoverheidSansWebText Bold" panose="020B0803040202060203" pitchFamily="34" charset="0"/>
                        <a:ea typeface="RijksoverheidSansWebText Bold" panose="020B08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000" b="1" u="none" strike="noStrike" dirty="0">
                          <a:effectLst/>
                          <a:latin typeface="RijksoverheidSansWebText Bold" panose="020B0803040202060203" pitchFamily="34" charset="0"/>
                          <a:ea typeface="RijksoverheidSansWebText Bold" panose="020B0803040202060203" pitchFamily="34" charset="0"/>
                        </a:rPr>
                        <a:t>Schietscore (%)</a:t>
                      </a:r>
                      <a:endParaRPr lang="nl-NL" sz="1000" b="1" i="0" u="none" strike="noStrike" dirty="0">
                        <a:solidFill>
                          <a:srgbClr val="000000"/>
                        </a:solidFill>
                        <a:effectLst/>
                        <a:latin typeface="RijksoverheidSansWebText Bold" panose="020B0803040202060203" pitchFamily="34" charset="0"/>
                        <a:ea typeface="RijksoverheidSansWebText Bold" panose="020B080304020206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2913308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9938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137883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96450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273795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453846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305501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251589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3472031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402810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7053859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02004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910015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176595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88199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193257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…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…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239317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8043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2210" y="3860818"/>
                <a:ext cx="130997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err="1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Opdelen</a:t>
                </a:r>
                <a:endParaRPr lang="en-US" b="0" dirty="0">
                  <a:latin typeface="RijksoverheidSansText" panose="020B0503040202060203" pitchFamily="34" charset="0"/>
                  <a:ea typeface="RijksoverheidSansWebText Bold" panose="020B0803040202060203" pitchFamily="34" charset="0"/>
                </a:endParaRPr>
              </a:p>
              <a:p>
                <a:r>
                  <a:rPr lang="en-US" b="0" dirty="0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in </a:t>
                </a:r>
                <a:r>
                  <a:rPr lang="en-US" b="0" dirty="0" err="1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klassen</a:t>
                </a:r>
                <a:endParaRPr lang="en-US" b="0" dirty="0">
                  <a:latin typeface="RijksoverheidSansText" panose="020B0503040202060203" pitchFamily="34" charset="0"/>
                  <a:ea typeface="RijksoverheidSansWebText Bold" panose="020B080304020206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210" y="3860818"/>
                <a:ext cx="1309974" cy="1107996"/>
              </a:xfrm>
              <a:prstGeom prst="rect">
                <a:avLst/>
              </a:prstGeom>
              <a:blipFill>
                <a:blip r:embed="rId2"/>
                <a:stretch>
                  <a:fillRect l="-6047" t="-3297" r="-511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74288"/>
              </p:ext>
            </p:extLst>
          </p:nvPr>
        </p:nvGraphicFramePr>
        <p:xfrm>
          <a:off x="4133099" y="2492896"/>
          <a:ext cx="2569013" cy="3758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0821">
                  <a:extLst>
                    <a:ext uri="{9D8B030D-6E8A-4147-A177-3AD203B41FA5}">
                      <a16:colId xmlns:a16="http://schemas.microsoft.com/office/drawing/2014/main" val="397818673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78031574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74940737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RijksoverheidSansText" panose="020B0503040202060203" pitchFamily="34" charset="0"/>
                        </a:rPr>
                        <a:t>Klasse</a:t>
                      </a:r>
                      <a:r>
                        <a:rPr lang="en-US" sz="1000" b="1" baseline="0" dirty="0">
                          <a:latin typeface="RijksoverheidSansText" panose="020B0503040202060203" pitchFamily="34" charset="0"/>
                        </a:rPr>
                        <a:t> van </a:t>
                      </a:r>
                      <a:r>
                        <a:rPr lang="en-US" sz="1000" b="1" baseline="0" dirty="0" err="1">
                          <a:latin typeface="RijksoverheidSansText" panose="020B0503040202060203" pitchFamily="34" charset="0"/>
                        </a:rPr>
                        <a:t>schietscore</a:t>
                      </a:r>
                      <a:endParaRPr lang="nl-NL" sz="1000" b="1" dirty="0">
                        <a:latin typeface="RijksoverheidSansText" panose="020B050304020206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latin typeface="RijksoverheidSansText" panose="020B050304020206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RijksoverheidSansText" panose="020B0503040202060203" pitchFamily="34" charset="0"/>
                        </a:rPr>
                        <a:t>Absolute </a:t>
                      </a:r>
                      <a:r>
                        <a:rPr lang="en-US" sz="1000" b="1" dirty="0" err="1">
                          <a:latin typeface="RijksoverheidSansText" panose="020B0503040202060203" pitchFamily="34" charset="0"/>
                        </a:rPr>
                        <a:t>frequenties</a:t>
                      </a:r>
                      <a:endParaRPr lang="nl-NL" sz="1000" b="1" dirty="0">
                        <a:latin typeface="RijksoverheidSansText" panose="020B0503040202060203" pitchFamily="34" charset="0"/>
                      </a:endParaRPr>
                    </a:p>
                    <a:p>
                      <a:pPr algn="ctr"/>
                      <a:endParaRPr lang="nl-NL" sz="1000" b="1" dirty="0">
                        <a:latin typeface="RijksoverheidSansText" panose="020B050304020206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RijksoverheidSansText" panose="020B0503040202060203" pitchFamily="34" charset="0"/>
                        </a:rPr>
                        <a:t>Relatieve</a:t>
                      </a:r>
                      <a:r>
                        <a:rPr lang="en-US" sz="1000" b="1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sz="1000" b="1" dirty="0" err="1">
                          <a:latin typeface="RijksoverheidSansText" panose="020B0503040202060203" pitchFamily="34" charset="0"/>
                        </a:rPr>
                        <a:t>frequenties</a:t>
                      </a:r>
                      <a:endParaRPr lang="nl-NL" sz="1000" b="1" dirty="0">
                        <a:latin typeface="RijksoverheidSansText" panose="020B050304020206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594126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&lt; 50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0,5%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346287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50 -&lt;</a:t>
                      </a:r>
                      <a:r>
                        <a:rPr lang="en-US" sz="1000" baseline="0" dirty="0">
                          <a:latin typeface="RijksoverheidSansText" panose="020B0503040202060203" pitchFamily="34" charset="0"/>
                        </a:rPr>
                        <a:t> 55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3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8262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55 -&lt; 60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13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6,5%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61773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60 -&lt; 65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39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19,5%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71200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65 -&lt; 70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43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21,5%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25067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70 -&lt; 75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55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27,5%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02800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75 -&lt; 80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24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12,0%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10282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80-&lt;85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17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8,5%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5146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85-&lt;90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5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2,5%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620684"/>
                  </a:ext>
                </a:extLst>
              </a:tr>
              <a:tr h="3057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≥90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0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RijksoverheidSansText" panose="020B0503040202060203" pitchFamily="34" charset="0"/>
                        </a:rPr>
                        <a:t>0,0%</a:t>
                      </a:r>
                      <a:endParaRPr lang="nl-NL" sz="1000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217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88185" y="3860817"/>
                <a:ext cx="139653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Histogram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85" y="3860817"/>
                <a:ext cx="1396536" cy="769441"/>
              </a:xfrm>
              <a:prstGeom prst="rect">
                <a:avLst/>
              </a:prstGeom>
              <a:blipFill>
                <a:blip r:embed="rId3"/>
                <a:stretch>
                  <a:fillRect l="-5677" t="-4724" r="-48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692" y="2969430"/>
            <a:ext cx="3666865" cy="28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Histogrammen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>
                    <a:latin typeface="RijksoverheidSansText" panose="020B0503040202060203" pitchFamily="34" charset="0"/>
                  </a:rPr>
                  <a:t>Vuistregel: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nl-NL" sz="2400" dirty="0">
                    <a:latin typeface="RijksoverheidSansText" panose="020B0503040202060203" pitchFamily="34" charset="0"/>
                  </a:rPr>
                  <a:t> waarnemingen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nl-NL" sz="2400" dirty="0">
                    <a:latin typeface="RijksoverheidSansText" panose="020B0503040202060203" pitchFamily="34" charset="0"/>
                  </a:rPr>
                  <a:t> histogram met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nl-NL" sz="2400" dirty="0">
                    <a:latin typeface="RijksoverheidSansText" panose="020B0503040202060203" pitchFamily="34" charset="0"/>
                  </a:rPr>
                  <a:t> klassen</a:t>
                </a:r>
              </a:p>
              <a:p>
                <a:endParaRPr lang="en-US" sz="2400" dirty="0">
                  <a:latin typeface="RijksoverheidSansText" panose="020B0503040202060203" pitchFamily="34" charset="0"/>
                </a:endParaRPr>
              </a:p>
              <a:p>
                <a:r>
                  <a:rPr lang="en-US" sz="2400" dirty="0">
                    <a:latin typeface="RijksoverheidSansText" panose="020B0503040202060203" pitchFamily="34" charset="0"/>
                  </a:rPr>
                  <a:t>	</a:t>
                </a:r>
                <a:r>
                  <a:rPr lang="en-US" sz="2400" dirty="0" err="1">
                    <a:latin typeface="RijksoverheidSansText" panose="020B0503040202060203" pitchFamily="34" charset="0"/>
                  </a:rPr>
                  <a:t>Te</a:t>
                </a:r>
                <a:r>
                  <a:rPr lang="en-US" sz="2400" dirty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>
                    <a:latin typeface="RijksoverheidSansText" panose="020B0503040202060203" pitchFamily="34" charset="0"/>
                  </a:rPr>
                  <a:t>weinig</a:t>
                </a:r>
                <a:r>
                  <a:rPr lang="en-US" sz="2400" dirty="0">
                    <a:latin typeface="RijksoverheidSansText" panose="020B0503040202060203" pitchFamily="34" charset="0"/>
                  </a:rPr>
                  <a:t> bins					        </a:t>
                </a:r>
                <a:r>
                  <a:rPr lang="en-US" sz="2400" dirty="0" err="1">
                    <a:latin typeface="RijksoverheidSansText" panose="020B0503040202060203" pitchFamily="34" charset="0"/>
                  </a:rPr>
                  <a:t>Te</a:t>
                </a:r>
                <a:r>
                  <a:rPr lang="en-US" sz="2400" dirty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>
                    <a:latin typeface="RijksoverheidSansText" panose="020B0503040202060203" pitchFamily="34" charset="0"/>
                  </a:rPr>
                  <a:t>veel</a:t>
                </a:r>
                <a:r>
                  <a:rPr lang="en-US" sz="2400" dirty="0">
                    <a:latin typeface="RijksoverheidSansText" panose="020B0503040202060203" pitchFamily="34" charset="0"/>
                  </a:rPr>
                  <a:t> bins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996952"/>
            <a:ext cx="4182219" cy="3222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996952"/>
            <a:ext cx="3960440" cy="30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4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Verschil tussen staafdiagram en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2210" y="3860818"/>
                <a:ext cx="130997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err="1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Opdelen</a:t>
                </a:r>
                <a:endParaRPr lang="en-US" b="0" dirty="0">
                  <a:latin typeface="RijksoverheidSansText" panose="020B0503040202060203" pitchFamily="34" charset="0"/>
                  <a:ea typeface="RijksoverheidSansWebText Bold" panose="020B0803040202060203" pitchFamily="34" charset="0"/>
                </a:endParaRPr>
              </a:p>
              <a:p>
                <a:r>
                  <a:rPr lang="en-US" b="0" dirty="0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in </a:t>
                </a:r>
                <a:r>
                  <a:rPr lang="en-US" b="0" dirty="0" err="1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klassen</a:t>
                </a:r>
                <a:endParaRPr lang="en-US" b="0" dirty="0">
                  <a:latin typeface="RijksoverheidSansText" panose="020B0503040202060203" pitchFamily="34" charset="0"/>
                  <a:ea typeface="RijksoverheidSansWebText Bold" panose="020B080304020206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210" y="3860818"/>
                <a:ext cx="1309974" cy="1107996"/>
              </a:xfrm>
              <a:prstGeom prst="rect">
                <a:avLst/>
              </a:prstGeom>
              <a:blipFill>
                <a:blip r:embed="rId3"/>
                <a:stretch>
                  <a:fillRect l="-6047" t="-3297" r="-511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24192" y="2121194"/>
                <a:ext cx="139653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RijksoverheidSansText" panose="020B0503040202060203" pitchFamily="34" charset="0"/>
                    <a:ea typeface="RijksoverheidSansWebText Bold" panose="020B0803040202060203" pitchFamily="34" charset="0"/>
                  </a:rPr>
                  <a:t>Histogram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2121194"/>
                <a:ext cx="1396536" cy="769441"/>
              </a:xfrm>
              <a:prstGeom prst="rect">
                <a:avLst/>
              </a:prstGeom>
              <a:blipFill>
                <a:blip r:embed="rId4"/>
                <a:stretch>
                  <a:fillRect l="-5652" t="-5556" r="-43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61058"/>
              </p:ext>
            </p:extLst>
          </p:nvPr>
        </p:nvGraphicFramePr>
        <p:xfrm>
          <a:off x="2078957" y="1714617"/>
          <a:ext cx="7992888" cy="4553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6444">
                  <a:extLst>
                    <a:ext uri="{9D8B030D-6E8A-4147-A177-3AD203B41FA5}">
                      <a16:colId xmlns:a16="http://schemas.microsoft.com/office/drawing/2014/main" val="1438319060"/>
                    </a:ext>
                  </a:extLst>
                </a:gridCol>
                <a:gridCol w="3996444">
                  <a:extLst>
                    <a:ext uri="{9D8B030D-6E8A-4147-A177-3AD203B41FA5}">
                      <a16:colId xmlns:a16="http://schemas.microsoft.com/office/drawing/2014/main" val="3680686305"/>
                    </a:ext>
                  </a:extLst>
                </a:gridCol>
              </a:tblGrid>
              <a:tr h="45610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RijksoverheidSansText" panose="020B0503040202060203" pitchFamily="34" charset="0"/>
                        </a:rPr>
                        <a:t>Staafdiagram</a:t>
                      </a:r>
                      <a:endParaRPr lang="nl-NL" b="1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ijksoverheidSansText" panose="020B0503040202060203" pitchFamily="34" charset="0"/>
                        </a:rPr>
                        <a:t>Histogram</a:t>
                      </a:r>
                      <a:endParaRPr lang="nl-NL" b="1" dirty="0">
                        <a:latin typeface="RijksoverheidSansText" panose="020B050304020206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840742"/>
                  </a:ext>
                </a:extLst>
              </a:tr>
              <a:tr h="2740936">
                <a:tc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922291"/>
                  </a:ext>
                </a:extLst>
              </a:tr>
              <a:tr h="3843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ijksoverheidSansText" panose="020B0503040202060203" pitchFamily="34" charset="0"/>
                        </a:rPr>
                        <a:t>Discrete data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ijksoverheidSansText" panose="020B0503040202060203" pitchFamily="34" charset="0"/>
                        </a:rPr>
                        <a:t>Continue data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167862"/>
                  </a:ext>
                </a:extLst>
              </a:tr>
              <a:tr h="4861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Geeft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beeld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van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kansverdeling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Geeft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beeld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van “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kansdichtheid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”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896088"/>
                  </a:ext>
                </a:extLst>
              </a:tr>
              <a:tr h="4861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ijksoverheidSansText" panose="020B0503040202060203" pitchFamily="34" charset="0"/>
                        </a:rPr>
                        <a:t>Staven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staan</a:t>
                      </a:r>
                      <a:r>
                        <a:rPr lang="en-US" baseline="0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baseline="0" dirty="0" err="1">
                          <a:latin typeface="RijksoverheidSansText" panose="020B0503040202060203" pitchFamily="34" charset="0"/>
                        </a:rPr>
                        <a:t>los</a:t>
                      </a:r>
                      <a:r>
                        <a:rPr lang="en-US" baseline="0" dirty="0">
                          <a:latin typeface="RijksoverheidSansText" panose="020B0503040202060203" pitchFamily="34" charset="0"/>
                        </a:rPr>
                        <a:t> van </a:t>
                      </a:r>
                      <a:r>
                        <a:rPr lang="en-US" baseline="0" dirty="0" err="1">
                          <a:latin typeface="RijksoverheidSansText" panose="020B0503040202060203" pitchFamily="34" charset="0"/>
                        </a:rPr>
                        <a:t>elkaar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Staven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staan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tegen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elkaar</a:t>
                      </a:r>
                      <a:r>
                        <a:rPr lang="en-US" dirty="0"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dirty="0" err="1">
                          <a:latin typeface="RijksoverheidSansText" panose="020B0503040202060203" pitchFamily="34" charset="0"/>
                        </a:rPr>
                        <a:t>aan</a:t>
                      </a:r>
                      <a:endParaRPr lang="nl-NL" dirty="0"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00353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150396"/>
            <a:ext cx="3587904" cy="2744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649" y="2150396"/>
            <a:ext cx="3101287" cy="2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8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ijksoverheidSansHeadingTT" panose="020B0503040202060203" pitchFamily="34" charset="0"/>
              </a:rPr>
              <a:t>Scatter plot (</a:t>
            </a:r>
            <a:r>
              <a:rPr lang="en-US" b="1" dirty="0" err="1">
                <a:latin typeface="RijksoverheidSansHeadingTT" panose="020B0503040202060203" pitchFamily="34" charset="0"/>
              </a:rPr>
              <a:t>spreidingsdiagram</a:t>
            </a:r>
            <a:r>
              <a:rPr lang="en-US" b="1" dirty="0">
                <a:latin typeface="RijksoverheidSansHeadingTT" panose="020B0503040202060203" pitchFamily="34" charset="0"/>
              </a:rPr>
              <a:t>)</a:t>
            </a:r>
            <a:endParaRPr lang="nl-NL" b="1" dirty="0">
              <a:latin typeface="RijksoverheidSansHeadingTT" panose="020B050304020206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>
                <a:latin typeface="RijksoverheidSansText" panose="020B0503040202060203" pitchFamily="34" charset="0"/>
              </a:rPr>
              <a:t>Meetniveau: </a:t>
            </a:r>
            <a:r>
              <a:rPr lang="nl-NL" dirty="0">
                <a:latin typeface="RijksoverheidSansText" panose="020B0503040202060203" pitchFamily="34" charset="0"/>
              </a:rPr>
              <a:t>twee variabelen op ratio-niveau</a:t>
            </a:r>
          </a:p>
          <a:p>
            <a:r>
              <a:rPr lang="en-US" b="1" dirty="0" err="1">
                <a:latin typeface="RijksoverheidSansText" panose="020B0503040202060203" pitchFamily="34" charset="0"/>
              </a:rPr>
              <a:t>Doel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latin typeface="RijksoverheidSansText" panose="020B0503040202060203" pitchFamily="34" charset="0"/>
              </a:rPr>
              <a:t>weergeven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patronen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relaties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tussen</a:t>
            </a:r>
            <a:r>
              <a:rPr lang="en-US" dirty="0">
                <a:latin typeface="RijksoverheidSansText" panose="020B0503040202060203" pitchFamily="34" charset="0"/>
              </a:rPr>
              <a:t> twee </a:t>
            </a:r>
            <a:r>
              <a:rPr lang="en-US" dirty="0" err="1">
                <a:latin typeface="RijksoverheidSansText" panose="020B0503040202060203" pitchFamily="34" charset="0"/>
              </a:rPr>
              <a:t>variabelen</a:t>
            </a:r>
            <a:r>
              <a:rPr lang="en-US" dirty="0">
                <a:latin typeface="RijksoverheidSansText" panose="020B0503040202060203" pitchFamily="34" charset="0"/>
              </a:rPr>
              <a:t> met </a:t>
            </a:r>
            <a:r>
              <a:rPr lang="en-US" dirty="0" err="1">
                <a:latin typeface="RijksoverheidSansText" panose="020B0503040202060203" pitchFamily="34" charset="0"/>
              </a:rPr>
              <a:t>een</a:t>
            </a:r>
            <a:r>
              <a:rPr lang="en-US" dirty="0">
                <a:latin typeface="RijksoverheidSansText" panose="020B0503040202060203" pitchFamily="34" charset="0"/>
              </a:rPr>
              <a:t> 2D-puntenwolk</a:t>
            </a:r>
            <a:endParaRPr lang="nl-NL" b="1" dirty="0">
              <a:latin typeface="RijksoverheidSansText" panose="020B0503040202060203" pitchFamily="34" charset="0"/>
            </a:endParaRPr>
          </a:p>
          <a:p>
            <a:endParaRPr lang="en-US" dirty="0">
              <a:latin typeface="RijksoverheidSansText" panose="020B0503040202060203" pitchFamily="34" charset="0"/>
            </a:endParaRPr>
          </a:p>
          <a:p>
            <a:endParaRPr lang="nl-NL" dirty="0">
              <a:latin typeface="RijksoverheidSansText" panose="020B0503040202060203" pitchFamily="34" charset="0"/>
            </a:endParaRPr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68" y="2636912"/>
            <a:ext cx="4879820" cy="370994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83775"/>
              </p:ext>
            </p:extLst>
          </p:nvPr>
        </p:nvGraphicFramePr>
        <p:xfrm>
          <a:off x="2010464" y="2564904"/>
          <a:ext cx="2042841" cy="3709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47">
                  <a:extLst>
                    <a:ext uri="{9D8B030D-6E8A-4147-A177-3AD203B41FA5}">
                      <a16:colId xmlns:a16="http://schemas.microsoft.com/office/drawing/2014/main" val="493621558"/>
                    </a:ext>
                  </a:extLst>
                </a:gridCol>
                <a:gridCol w="680947">
                  <a:extLst>
                    <a:ext uri="{9D8B030D-6E8A-4147-A177-3AD203B41FA5}">
                      <a16:colId xmlns:a16="http://schemas.microsoft.com/office/drawing/2014/main" val="451176840"/>
                    </a:ext>
                  </a:extLst>
                </a:gridCol>
                <a:gridCol w="680947">
                  <a:extLst>
                    <a:ext uri="{9D8B030D-6E8A-4147-A177-3AD203B41FA5}">
                      <a16:colId xmlns:a16="http://schemas.microsoft.com/office/drawing/2014/main" val="1692643782"/>
                    </a:ext>
                  </a:extLst>
                </a:gridCol>
              </a:tblGrid>
              <a:tr h="27869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  <a:latin typeface="RijksoverheidSansText" panose="020B0503040202060203" pitchFamily="34" charset="0"/>
                        </a:rPr>
                        <a:t>ID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  <a:latin typeface="RijksoverheidSansText" panose="020B0503040202060203" pitchFamily="34" charset="0"/>
                        </a:rPr>
                        <a:t>Oefeningstijd (min)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  <a:latin typeface="RijksoverheidSansText" panose="020B0503040202060203" pitchFamily="34" charset="0"/>
                        </a:rPr>
                        <a:t>Schietscore (%)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477210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195659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074952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570379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3087311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9602841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065955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528340"/>
                  </a:ext>
                </a:extLst>
              </a:tr>
              <a:tr h="1979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748466"/>
                  </a:ext>
                </a:extLst>
              </a:tr>
              <a:tr h="1979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6355645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451127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5838073"/>
                  </a:ext>
                </a:extLst>
              </a:tr>
              <a:tr h="1979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7744846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4322013"/>
                  </a:ext>
                </a:extLst>
              </a:tr>
              <a:tr h="1979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8209566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646107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4199362"/>
                  </a:ext>
                </a:extLst>
              </a:tr>
              <a:tr h="197950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5925948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3902709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92697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962701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…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…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…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RijksoverheidSansText" panose="020B050304020206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659652"/>
                  </a:ext>
                </a:extLst>
              </a:tr>
              <a:tr h="143569"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ijksoverheidSansText" panose="020B0503040202060203" pitchFamily="34" charset="0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4544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80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RijksoverheidSansText" panose="020B0503040202060203" pitchFamily="34" charset="0"/>
              </a:rPr>
              <a:t>Lijngrafieken</a:t>
            </a:r>
            <a:r>
              <a:rPr lang="en-US" dirty="0"/>
              <a:t> 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r>
                  <a:rPr lang="nl-NL" dirty="0">
                    <a:latin typeface="RijksoverheidSansText" panose="020B0503040202060203" pitchFamily="34" charset="0"/>
                  </a:rPr>
                  <a:t>Vooral handig voor het effect tussen twee variabelen te duiden.</a:t>
                </a:r>
              </a:p>
              <a:p>
                <a:endParaRPr lang="en-US" dirty="0">
                  <a:latin typeface="RijksoverheidSansText" panose="020B0503040202060203" pitchFamily="34" charset="0"/>
                </a:endParaRPr>
              </a:p>
              <a:p>
                <a:r>
                  <a:rPr lang="en-US" b="1" dirty="0" err="1" smtClean="0">
                    <a:latin typeface="RijksoverheidSansText" panose="020B0503040202060203" pitchFamily="34" charset="0"/>
                  </a:rPr>
                  <a:t>Zeer</a:t>
                </a:r>
                <a:r>
                  <a:rPr lang="en-US" b="1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b="1" dirty="0" err="1" smtClean="0">
                    <a:latin typeface="RijksoverheidSansText" panose="020B0503040202060203" pitchFamily="34" charset="0"/>
                  </a:rPr>
                  <a:t>zwak</a:t>
                </a:r>
                <a:r>
                  <a:rPr lang="en-US" b="1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b="1" dirty="0" err="1">
                    <a:latin typeface="RijksoverheidSansText" panose="020B0503040202060203" pitchFamily="34" charset="0"/>
                  </a:rPr>
                  <a:t>stijgende</a:t>
                </a:r>
                <a:r>
                  <a:rPr lang="en-US" b="1" dirty="0">
                    <a:latin typeface="RijksoverheidSansText" panose="020B0503040202060203" pitchFamily="34" charset="0"/>
                  </a:rPr>
                  <a:t> </a:t>
                </a:r>
                <a:r>
                  <a:rPr lang="en-US" b="1" dirty="0" err="1">
                    <a:latin typeface="RijksoverheidSansText" panose="020B0503040202060203" pitchFamily="34" charset="0"/>
                  </a:rPr>
                  <a:t>lijn</a:t>
                </a:r>
                <a:r>
                  <a:rPr lang="en-US" b="1" dirty="0">
                    <a:latin typeface="RijksoverheidSansText" panose="020B0503040202060203" pitchFamily="34" charset="0"/>
                  </a:rPr>
                  <a:t>: </a:t>
                </a:r>
                <a:r>
                  <a:rPr lang="en-US" dirty="0" err="1">
                    <a:latin typeface="RijksoverheidSansText" panose="020B0503040202060203" pitchFamily="34" charset="0"/>
                  </a:rPr>
                  <a:t>meer</a:t>
                </a:r>
                <a:r>
                  <a:rPr lang="en-US" dirty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>
                    <a:latin typeface="RijksoverheidSansText" panose="020B0503040202060203" pitchFamily="34" charset="0"/>
                  </a:rPr>
                  <a:t>oefeningstijd</a:t>
                </a:r>
                <a:r>
                  <a:rPr lang="en-US" dirty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RijksoverheidSansText" panose="020B0503040202060203" pitchFamily="34" charset="0"/>
                  </a:rPr>
                  <a:t> iets betere </a:t>
                </a:r>
                <a:r>
                  <a:rPr lang="en-US" dirty="0" err="1">
                    <a:latin typeface="RijksoverheidSansText" panose="020B0503040202060203" pitchFamily="34" charset="0"/>
                  </a:rPr>
                  <a:t>schietscores</a:t>
                </a:r>
                <a:endParaRPr lang="nl-NL" dirty="0">
                  <a:latin typeface="RijksoverheidSansText" panose="020B050304020206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7" t="-200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37" y="2863208"/>
            <a:ext cx="4366072" cy="33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ijksoverheidSansText" panose="020B0503040202060203" pitchFamily="34" charset="0"/>
              </a:rPr>
              <a:t>Boxplot </a:t>
            </a:r>
            <a:endParaRPr lang="nl-NL" b="1" dirty="0">
              <a:latin typeface="RijksoverheidSansText" panose="020B050304020206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RijksoverheidSansText" panose="020B0503040202060203" pitchFamily="34" charset="0"/>
              </a:rPr>
              <a:t>Meetniveau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latin typeface="RijksoverheidSansText" panose="020B0503040202060203" pitchFamily="34" charset="0"/>
              </a:rPr>
              <a:t>minimaal</a:t>
            </a:r>
            <a:r>
              <a:rPr lang="en-US" dirty="0">
                <a:latin typeface="RijksoverheidSansText" panose="020B0503040202060203" pitchFamily="34" charset="0"/>
              </a:rPr>
              <a:t> interval</a:t>
            </a:r>
          </a:p>
          <a:p>
            <a:r>
              <a:rPr lang="en-US" b="1" dirty="0" err="1">
                <a:latin typeface="RijksoverheidSansText" panose="020B0503040202060203" pitchFamily="34" charset="0"/>
              </a:rPr>
              <a:t>Doel</a:t>
            </a:r>
            <a:r>
              <a:rPr lang="en-US" b="1" dirty="0"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latin typeface="RijksoverheidSansText" panose="020B0503040202060203" pitchFamily="34" charset="0"/>
              </a:rPr>
              <a:t>visualiseren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verdeling</a:t>
            </a:r>
            <a:r>
              <a:rPr lang="en-US" dirty="0">
                <a:latin typeface="RijksoverheidSansText" panose="020B0503040202060203" pitchFamily="34" charset="0"/>
              </a:rPr>
              <a:t> van data </a:t>
            </a:r>
            <a:r>
              <a:rPr lang="en-US" dirty="0" err="1">
                <a:latin typeface="RijksoverheidSansText" panose="020B0503040202060203" pitchFamily="34" charset="0"/>
              </a:rPr>
              <a:t>aan</a:t>
            </a:r>
            <a:r>
              <a:rPr lang="en-US" dirty="0">
                <a:latin typeface="RijksoverheidSansText" panose="020B0503040202060203" pitchFamily="34" charset="0"/>
              </a:rPr>
              <a:t> de</a:t>
            </a:r>
          </a:p>
          <a:p>
            <a:r>
              <a:rPr lang="en-US" dirty="0">
                <a:latin typeface="RijksoverheidSansText" panose="020B0503040202060203" pitchFamily="34" charset="0"/>
              </a:rPr>
              <a:t>hand van </a:t>
            </a:r>
            <a:r>
              <a:rPr lang="en-US" dirty="0" err="1">
                <a:latin typeface="RijksoverheidSansText" panose="020B0503040202060203" pitchFamily="34" charset="0"/>
              </a:rPr>
              <a:t>beschrijvende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statistieken</a:t>
            </a:r>
            <a:endParaRPr lang="en-US" dirty="0">
              <a:latin typeface="RijksoverheidSansText" panose="020B0503040202060203" pitchFamily="34" charset="0"/>
            </a:endParaRPr>
          </a:p>
          <a:p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Q1: </a:t>
            </a:r>
            <a:r>
              <a:rPr lang="en-US" dirty="0" err="1">
                <a:latin typeface="RijksoverheidSansText" panose="020B0503040202060203" pitchFamily="34" charset="0"/>
              </a:rPr>
              <a:t>mediaan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laagste</a:t>
            </a:r>
            <a:r>
              <a:rPr lang="en-US" dirty="0">
                <a:latin typeface="RijksoverheidSansText" panose="020B0503040202060203" pitchFamily="34" charset="0"/>
              </a:rPr>
              <a:t> 50% </a:t>
            </a:r>
            <a:r>
              <a:rPr lang="en-US" dirty="0" err="1">
                <a:latin typeface="RijksoverheidSansText" panose="020B0503040202060203" pitchFamily="34" charset="0"/>
              </a:rPr>
              <a:t>waardes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Q2: </a:t>
            </a:r>
            <a:r>
              <a:rPr lang="en-US" dirty="0" err="1">
                <a:latin typeface="RijksoverheidSansText" panose="020B0503040202060203" pitchFamily="34" charset="0"/>
              </a:rPr>
              <a:t>mediaan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Q3: </a:t>
            </a:r>
            <a:r>
              <a:rPr lang="en-US" dirty="0" err="1">
                <a:latin typeface="RijksoverheidSansText" panose="020B0503040202060203" pitchFamily="34" charset="0"/>
              </a:rPr>
              <a:t>mediaan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hoogste</a:t>
            </a:r>
            <a:r>
              <a:rPr lang="en-US" dirty="0">
                <a:latin typeface="RijksoverheidSansText" panose="020B0503040202060203" pitchFamily="34" charset="0"/>
              </a:rPr>
              <a:t> 50% </a:t>
            </a:r>
            <a:r>
              <a:rPr lang="en-US" dirty="0" err="1">
                <a:latin typeface="RijksoverheidSansText" panose="020B0503040202060203" pitchFamily="34" charset="0"/>
              </a:rPr>
              <a:t>waardes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Maximum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RijksoverheidSansText" panose="020B0503040202060203" pitchFamily="34" charset="0"/>
              </a:rPr>
              <a:t>Soms</a:t>
            </a:r>
            <a:r>
              <a:rPr lang="en-US" dirty="0">
                <a:latin typeface="RijksoverheidSansText" panose="020B0503040202060203" pitchFamily="34" charset="0"/>
              </a:rPr>
              <a:t>: </a:t>
            </a:r>
            <a:r>
              <a:rPr lang="en-US" dirty="0" err="1">
                <a:latin typeface="RijksoverheidSansText" panose="020B0503040202060203" pitchFamily="34" charset="0"/>
              </a:rPr>
              <a:t>uitbijters</a:t>
            </a:r>
            <a:endParaRPr lang="en-US" dirty="0">
              <a:latin typeface="RijksoverheidSansText" panose="020B0503040202060203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95" y="1265239"/>
            <a:ext cx="4029825" cy="2051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69" y="3489872"/>
            <a:ext cx="4026304" cy="28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Vorige</a:t>
            </a:r>
            <a:r>
              <a:rPr lang="en-US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 week</a:t>
            </a:r>
            <a:endParaRPr lang="nl-NL" dirty="0">
              <a:latin typeface="RijksoverheidSansWebText Bold" panose="020B0803040202060203" pitchFamily="34" charset="0"/>
              <a:ea typeface="RijksoverheidSansWebText Bold" panose="020B0803040202060203" pitchFamily="34" charset="0"/>
            </a:endParaRPr>
          </a:p>
        </p:txBody>
      </p:sp>
      <p:sp>
        <p:nvSpPr>
          <p:cNvPr id="5123" name="Rectangle 1027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err="1"/>
              <a:t>Belang</a:t>
            </a:r>
            <a:r>
              <a:rPr lang="en-US" dirty="0"/>
              <a:t> van </a:t>
            </a:r>
            <a:r>
              <a:rPr lang="en-US" dirty="0" err="1"/>
              <a:t>statistiek</a:t>
            </a: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err="1"/>
              <a:t>Meetniveaus</a:t>
            </a: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/>
              <a:t>Types </a:t>
            </a:r>
            <a:r>
              <a:rPr lang="en-US" dirty="0" err="1"/>
              <a:t>variabelen</a:t>
            </a: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err="1"/>
              <a:t>Maten</a:t>
            </a:r>
            <a:r>
              <a:rPr lang="en-US" dirty="0"/>
              <a:t> van </a:t>
            </a:r>
            <a:r>
              <a:rPr lang="en-US" dirty="0" err="1"/>
              <a:t>ligging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spreiding</a:t>
            </a: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endParaRPr lang="nl-NL" dirty="0"/>
          </a:p>
        </p:txBody>
      </p:sp>
      <p:sp>
        <p:nvSpPr>
          <p:cNvPr id="512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D3A7412-F543-44FD-B1CE-8BFBA1C5DC6E}" type="datetime4">
              <a:rPr lang="nl-NL" smtClean="0"/>
              <a:t>29 april 2025</a:t>
            </a:fld>
            <a:endParaRPr lang="nl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Onbetrouwbare visualisaties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3400"/>
            <a:ext cx="10515600" cy="3932932"/>
          </a:xfrm>
          <a:noFill/>
        </p:spPr>
        <p:txBody>
          <a:bodyPr/>
          <a:lstStyle/>
          <a:p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Blijf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altijd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kritisch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kijken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naar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data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en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visualisaties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: wat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vertellen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ze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je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echt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? </a:t>
            </a:r>
            <a:endParaRPr lang="nl-NL" dirty="0">
              <a:latin typeface="RijksoverheidSansText" panose="020B0503040202060203" pitchFamily="34" charset="0"/>
              <a:ea typeface="RijksoverheidSansWebText Bold" panose="020B080304020206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31"/>
          <a:stretch/>
        </p:blipFill>
        <p:spPr>
          <a:xfrm>
            <a:off x="695528" y="2204862"/>
            <a:ext cx="3322372" cy="4086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00" y="2825165"/>
            <a:ext cx="3276956" cy="2845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96200" y="5749369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latin typeface="RijksoverheidSansText" panose="020B0503040202060203" pitchFamily="34" charset="0"/>
              </a:rPr>
              <a:t>https://blog.thesocialms.com/wp-content/uploads/2017/09/infographic-guardian.png</a:t>
            </a:r>
          </a:p>
        </p:txBody>
      </p:sp>
      <p:sp>
        <p:nvSpPr>
          <p:cNvPr id="7" name="AutoShape 4" descr="https://cdn.factcheck.org/UploadedFiles/Trump-Tariffs-400-x-267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244" y="2976502"/>
            <a:ext cx="3810000" cy="2543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0" y="5736332"/>
            <a:ext cx="3633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HeadingTT" panose="020B0503040202060203" pitchFamily="34" charset="0"/>
              </a:rPr>
              <a:t>https://www.washingtonpost.com/politics/2025/04/03/trump-tariff-chart/</a:t>
            </a:r>
          </a:p>
        </p:txBody>
      </p:sp>
    </p:spTree>
    <p:extLst>
      <p:ext uri="{BB962C8B-B14F-4D97-AF65-F5344CB8AC3E}">
        <p14:creationId xmlns:p14="http://schemas.microsoft.com/office/powerpoint/2010/main" val="133718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Onbetrouwbare visualisaties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3400"/>
            <a:ext cx="10515600" cy="3932932"/>
          </a:xfrm>
          <a:noFill/>
        </p:spPr>
        <p:txBody>
          <a:bodyPr/>
          <a:lstStyle/>
          <a:p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Blijf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altijd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kritisch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kijken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naar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visualisaties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: wat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vertellen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ze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 je </a:t>
            </a:r>
            <a:r>
              <a:rPr lang="en-US" dirty="0" err="1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echt</a:t>
            </a:r>
            <a:r>
              <a:rPr lang="en-US" dirty="0">
                <a:latin typeface="RijksoverheidSansText" panose="020B0503040202060203" pitchFamily="34" charset="0"/>
                <a:ea typeface="RijksoverheidSansWebText Bold" panose="020B0803040202060203" pitchFamily="34" charset="0"/>
              </a:rPr>
              <a:t>? </a:t>
            </a:r>
            <a:endParaRPr lang="nl-NL" dirty="0">
              <a:latin typeface="RijksoverheidSansText" panose="020B0503040202060203" pitchFamily="34" charset="0"/>
              <a:ea typeface="RijksoverheidSansWebText Bold" panose="020B0803040202060203" pitchFamily="34" charset="0"/>
            </a:endParaRPr>
          </a:p>
        </p:txBody>
      </p:sp>
      <p:sp>
        <p:nvSpPr>
          <p:cNvPr id="8" name="AutoShape 2" descr="https://blog.thesocialms.com/wp-content/uploads/2017/09/infographic-guardia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3539005" y="6093296"/>
            <a:ext cx="551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https://www.grunge.com/276947/why-greenland-is-way-smaller-than-it-appears-on-most-maps/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660351"/>
            <a:ext cx="5630217" cy="3217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671204"/>
            <a:ext cx="5833864" cy="32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Onbetrouwbare visualisaties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3400"/>
            <a:ext cx="10515600" cy="3932932"/>
          </a:xfrm>
          <a:noFill/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nl-NL" sz="2400" dirty="0"/>
          </a:p>
          <a:p>
            <a:endParaRPr lang="nl-NL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63276710"/>
              </p:ext>
            </p:extLst>
          </p:nvPr>
        </p:nvGraphicFramePr>
        <p:xfrm>
          <a:off x="1055439" y="3284984"/>
          <a:ext cx="4766313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371504980"/>
              </p:ext>
            </p:extLst>
          </p:nvPr>
        </p:nvGraphicFramePr>
        <p:xfrm>
          <a:off x="6350000" y="3284984"/>
          <a:ext cx="5221039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381782" y="4181308"/>
            <a:ext cx="810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6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95644" y="1256529"/>
            <a:ext cx="6022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1" i="0" u="none" strike="noStrike" kern="1200" cap="none" spc="0" normalizeH="0" baseline="0" noProof="0" dirty="0">
                <a:ln>
                  <a:noFill/>
                </a:ln>
                <a:solidFill>
                  <a:srgbClr val="8BB9C0"/>
                </a:solidFill>
                <a:effectLst/>
                <a:uLnTx/>
                <a:uFillTx/>
                <a:latin typeface="RijksoverheidSansText" panose="020B0503040202060203" pitchFamily="34" charset="0"/>
              </a:rPr>
              <a:t>Disclaimer: fictieve cijfers, puur ter illustratie van het principe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jksoverheidSansText" panose="020B050304020206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96132"/>
              </p:ext>
            </p:extLst>
          </p:nvPr>
        </p:nvGraphicFramePr>
        <p:xfrm>
          <a:off x="691264" y="2595245"/>
          <a:ext cx="1045602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0392">
                  <a:extLst>
                    <a:ext uri="{9D8B030D-6E8A-4147-A177-3AD203B41FA5}">
                      <a16:colId xmlns:a16="http://schemas.microsoft.com/office/drawing/2014/main" val="1099988813"/>
                    </a:ext>
                  </a:extLst>
                </a:gridCol>
                <a:gridCol w="5235633">
                  <a:extLst>
                    <a:ext uri="{9D8B030D-6E8A-4147-A177-3AD203B41FA5}">
                      <a16:colId xmlns:a16="http://schemas.microsoft.com/office/drawing/2014/main" val="126699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  <a:latin typeface="RijksoverheidSansText" panose="020B0503040202060203" pitchFamily="34" charset="0"/>
                        </a:rPr>
                        <a:t>Dramatische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RijksoverheidSansText" panose="020B050304020206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RijksoverheidSansText" panose="020B0503040202060203" pitchFamily="34" charset="0"/>
                        </a:rPr>
                        <a:t>daling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RijksoverheidSansText" panose="020B0503040202060203" pitchFamily="34" charset="0"/>
                        </a:rPr>
                        <a:t>?</a:t>
                      </a:r>
                      <a:endParaRPr lang="nl-NL" b="1" dirty="0">
                        <a:solidFill>
                          <a:srgbClr val="FF0000"/>
                        </a:solidFill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  <a:latin typeface="RijksoverheidSansText" panose="020B0503040202060203" pitchFamily="34" charset="0"/>
                        </a:rPr>
                        <a:t>Of </a:t>
                      </a:r>
                      <a:r>
                        <a:rPr lang="en-US" b="1" dirty="0" err="1">
                          <a:solidFill>
                            <a:srgbClr val="00B050"/>
                          </a:solidFill>
                          <a:latin typeface="RijksoverheidSansText" panose="020B0503040202060203" pitchFamily="34" charset="0"/>
                        </a:rPr>
                        <a:t>valt</a:t>
                      </a:r>
                      <a:r>
                        <a:rPr lang="en-US" b="1" baseline="0" dirty="0">
                          <a:solidFill>
                            <a:srgbClr val="00B050"/>
                          </a:solidFill>
                          <a:latin typeface="RijksoverheidSansText" panose="020B0503040202060203" pitchFamily="34" charset="0"/>
                        </a:rPr>
                        <a:t> het </a:t>
                      </a:r>
                      <a:r>
                        <a:rPr lang="en-US" b="1" baseline="0" dirty="0" err="1">
                          <a:solidFill>
                            <a:srgbClr val="00B050"/>
                          </a:solidFill>
                          <a:latin typeface="RijksoverheidSansText" panose="020B0503040202060203" pitchFamily="34" charset="0"/>
                        </a:rPr>
                        <a:t>mee</a:t>
                      </a:r>
                      <a:r>
                        <a:rPr lang="en-US" b="1" baseline="0" dirty="0">
                          <a:solidFill>
                            <a:srgbClr val="00B050"/>
                          </a:solidFill>
                          <a:latin typeface="RijksoverheidSansText" panose="020B0503040202060203" pitchFamily="34" charset="0"/>
                        </a:rPr>
                        <a:t>?</a:t>
                      </a:r>
                      <a:endParaRPr lang="nl-NL" b="1" dirty="0">
                        <a:solidFill>
                          <a:srgbClr val="00B050"/>
                        </a:solidFill>
                        <a:latin typeface="RijksoverheidSansText" panose="020B050304020206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2875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1916832"/>
            <a:ext cx="10874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Veelgemaakte</a:t>
            </a:r>
            <a:r>
              <a:rPr lang="en-US" b="1" dirty="0">
                <a:latin typeface="RijksoverheidSansText" panose="020B0503040202060203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fout</a:t>
            </a:r>
            <a:r>
              <a:rPr lang="en-US" b="1" dirty="0">
                <a:latin typeface="RijksoverheidSansText" panose="020B0503040202060203" pitchFamily="34" charset="0"/>
                <a:ea typeface="Verdana" panose="020B0604030504040204" pitchFamily="34" charset="0"/>
              </a:rPr>
              <a:t> / </a:t>
            </a:r>
            <a:r>
              <a:rPr lang="en-US" b="1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truc</a:t>
            </a:r>
            <a:r>
              <a:rPr lang="en-US" b="1" dirty="0">
                <a:latin typeface="RijksoverheidSansText" panose="020B0503040202060203" pitchFamily="34" charset="0"/>
                <a:ea typeface="Verdana" panose="020B0604030504040204" pitchFamily="34" charset="0"/>
              </a:rPr>
              <a:t> (?): </a:t>
            </a:r>
            <a:r>
              <a:rPr lang="en-US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assen</a:t>
            </a:r>
            <a:r>
              <a:rPr lang="en-US" dirty="0">
                <a:latin typeface="RijksoverheidSansText" panose="020B0503040202060203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starten</a:t>
            </a:r>
            <a:r>
              <a:rPr lang="en-US" dirty="0">
                <a:latin typeface="RijksoverheidSansText" panose="020B0503040202060203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niet</a:t>
            </a:r>
            <a:r>
              <a:rPr lang="en-US" dirty="0">
                <a:latin typeface="RijksoverheidSansText" panose="020B0503040202060203" pitchFamily="34" charset="0"/>
                <a:ea typeface="Verdana" panose="020B0604030504040204" pitchFamily="34" charset="0"/>
              </a:rPr>
              <a:t> op </a:t>
            </a:r>
            <a:r>
              <a:rPr lang="en-US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hun</a:t>
            </a:r>
            <a:r>
              <a:rPr lang="en-US" dirty="0">
                <a:latin typeface="RijksoverheidSansText" panose="020B0503040202060203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  <a:ea typeface="Verdana" panose="020B0604030504040204" pitchFamily="34" charset="0"/>
              </a:rPr>
              <a:t>nulpunt</a:t>
            </a:r>
            <a:endParaRPr lang="nl-NL" dirty="0">
              <a:latin typeface="RijksoverheidSansText" panose="020B0503040202060203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5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WebText Bold" panose="020B0803040202060203" pitchFamily="34" charset="0"/>
                <a:ea typeface="RijksoverheidSansWebText Bold" panose="020B0803040202060203" pitchFamily="34" charset="0"/>
              </a:rPr>
              <a:t>Onbetrouwbare</a:t>
            </a:r>
            <a:r>
              <a:rPr lang="nl-NL" b="1" dirty="0">
                <a:latin typeface="RijksoverheidSansText" panose="020B0503040202060203" pitchFamily="34" charset="0"/>
              </a:rPr>
              <a:t> visualisaties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ijksoverheidSansText" panose="020B0503040202060203" pitchFamily="34" charset="0"/>
              </a:rPr>
              <a:t>Wie</a:t>
            </a:r>
            <a:r>
              <a:rPr lang="en-US" dirty="0">
                <a:latin typeface="RijksoverheidSansText" panose="020B0503040202060203" pitchFamily="34" charset="0"/>
              </a:rPr>
              <a:t> is de maker van de </a:t>
            </a:r>
            <a:r>
              <a:rPr lang="en-US" dirty="0" err="1">
                <a:latin typeface="RijksoverheidSansText" panose="020B0503040202060203" pitchFamily="34" charset="0"/>
              </a:rPr>
              <a:t>visualisatie</a:t>
            </a:r>
            <a:r>
              <a:rPr lang="en-US" dirty="0">
                <a:latin typeface="RijksoverheidSansText" panose="020B0503040202060203" pitchFamily="34" charset="0"/>
              </a:rPr>
              <a:t>? </a:t>
            </a:r>
            <a:r>
              <a:rPr lang="en-US" dirty="0" err="1">
                <a:latin typeface="RijksoverheidSansText" panose="020B0503040202060203" pitchFamily="34" charset="0"/>
              </a:rPr>
              <a:t>Heeft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hij</a:t>
            </a:r>
            <a:r>
              <a:rPr lang="en-US" dirty="0">
                <a:latin typeface="RijksoverheidSansText" panose="020B0503040202060203" pitchFamily="34" charset="0"/>
              </a:rPr>
              <a:t>/</a:t>
            </a:r>
            <a:r>
              <a:rPr lang="en-US" dirty="0" err="1">
                <a:latin typeface="RijksoverheidSansText" panose="020B0503040202060203" pitchFamily="34" charset="0"/>
              </a:rPr>
              <a:t>zij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een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belang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bij</a:t>
            </a:r>
            <a:r>
              <a:rPr lang="en-US" dirty="0">
                <a:latin typeface="RijksoverheidSansText" panose="020B0503040202060203" pitchFamily="34" charset="0"/>
              </a:rPr>
              <a:t> het </a:t>
            </a:r>
            <a:r>
              <a:rPr lang="en-US" dirty="0" err="1">
                <a:latin typeface="RijksoverheidSansText" panose="020B0503040202060203" pitchFamily="34" charset="0"/>
              </a:rPr>
              <a:t>achterwege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laten</a:t>
            </a:r>
            <a:r>
              <a:rPr lang="en-US" dirty="0">
                <a:latin typeface="RijksoverheidSansText" panose="020B0503040202060203" pitchFamily="34" charset="0"/>
              </a:rPr>
              <a:t> van data om </a:t>
            </a:r>
            <a:r>
              <a:rPr lang="en-US" dirty="0" err="1">
                <a:latin typeface="RijksoverheidSansText" panose="020B0503040202060203" pitchFamily="34" charset="0"/>
              </a:rPr>
              <a:t>een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onbetrouwbaar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verhaal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te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vertellen</a:t>
            </a:r>
            <a:r>
              <a:rPr lang="en-US" dirty="0">
                <a:latin typeface="RijksoverheidSansText" panose="020B0503040202060203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RijksoverheidSansText" panose="020B0503040202060203" pitchFamily="34" charset="0"/>
              </a:rPr>
              <a:t>Wat is het </a:t>
            </a:r>
            <a:r>
              <a:rPr lang="en-US" dirty="0" err="1">
                <a:latin typeface="RijksoverheidSansText" panose="020B0503040202060203" pitchFamily="34" charset="0"/>
              </a:rPr>
              <a:t>beoogde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doel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een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visualisatie</a:t>
            </a:r>
            <a:r>
              <a:rPr lang="en-US" dirty="0">
                <a:latin typeface="RijksoverheidSansText" panose="020B0503040202060203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RijksoverheidSansText" panose="020B0503040202060203" pitchFamily="34" charset="0"/>
              </a:rPr>
              <a:t>Wat is de </a:t>
            </a:r>
            <a:r>
              <a:rPr lang="en-US" dirty="0" err="1">
                <a:latin typeface="RijksoverheidSansText" panose="020B0503040202060203" pitchFamily="34" charset="0"/>
              </a:rPr>
              <a:t>verdeling</a:t>
            </a:r>
            <a:r>
              <a:rPr lang="en-US" dirty="0">
                <a:latin typeface="RijksoverheidSansText" panose="020B0503040202060203" pitchFamily="34" charset="0"/>
              </a:rPr>
              <a:t> / </a:t>
            </a:r>
            <a:r>
              <a:rPr lang="en-US" dirty="0" err="1">
                <a:latin typeface="RijksoverheidSansText" panose="020B0503040202060203" pitchFamily="34" charset="0"/>
              </a:rPr>
              <a:t>bereik</a:t>
            </a:r>
            <a:r>
              <a:rPr lang="en-US" dirty="0">
                <a:latin typeface="RijksoverheidSansText" panose="020B0503040202060203" pitchFamily="34" charset="0"/>
              </a:rPr>
              <a:t> van de </a:t>
            </a:r>
            <a:r>
              <a:rPr lang="en-US" dirty="0" err="1">
                <a:latin typeface="RijksoverheidSansText" panose="020B0503040202060203" pitchFamily="34" charset="0"/>
              </a:rPr>
              <a:t>assen</a:t>
            </a:r>
            <a:r>
              <a:rPr lang="en-US" dirty="0">
                <a:latin typeface="RijksoverheidSansText" panose="020B0503040202060203" pitchFamily="34" charset="0"/>
              </a:rPr>
              <a:t>? </a:t>
            </a:r>
            <a:r>
              <a:rPr lang="en-US" dirty="0" err="1">
                <a:latin typeface="RijksoverheidSansText" panose="020B0503040202060203" pitchFamily="34" charset="0"/>
              </a:rPr>
              <a:t>Lineair</a:t>
            </a:r>
            <a:r>
              <a:rPr lang="en-US" dirty="0">
                <a:latin typeface="RijksoverheidSansText" panose="020B0503040202060203" pitchFamily="34" charset="0"/>
              </a:rPr>
              <a:t>, </a:t>
            </a:r>
            <a:r>
              <a:rPr lang="en-US" dirty="0" err="1">
                <a:latin typeface="RijksoverheidSansText" panose="020B0503040202060203" pitchFamily="34" charset="0"/>
              </a:rPr>
              <a:t>logaritmisch</a:t>
            </a:r>
            <a:r>
              <a:rPr lang="en-US" dirty="0">
                <a:latin typeface="RijksoverheidSansText" panose="020B0503040202060203" pitchFamily="34" charset="0"/>
              </a:rPr>
              <a:t>, </a:t>
            </a:r>
            <a:r>
              <a:rPr lang="en-US" dirty="0" err="1">
                <a:latin typeface="RijksoverheidSansText" panose="020B0503040202060203" pitchFamily="34" charset="0"/>
              </a:rPr>
              <a:t>nulpunt</a:t>
            </a:r>
            <a:r>
              <a:rPr lang="en-US" dirty="0">
                <a:latin typeface="RijksoverheidSansText" panose="020B0503040202060203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ijksoverheidSansText" panose="020B050304020206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RijksoverheidSansText" panose="020B0503040202060203" pitchFamily="34" charset="0"/>
              </a:rPr>
              <a:t>Is de </a:t>
            </a:r>
            <a:r>
              <a:rPr lang="en-US" dirty="0" err="1">
                <a:latin typeface="RijksoverheidSansText" panose="020B0503040202060203" pitchFamily="34" charset="0"/>
              </a:rPr>
              <a:t>gekozen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vorm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visualisatie</a:t>
            </a:r>
            <a:r>
              <a:rPr lang="en-US" dirty="0">
                <a:latin typeface="RijksoverheidSansText" panose="020B0503040202060203" pitchFamily="34" charset="0"/>
              </a:rPr>
              <a:t> het </a:t>
            </a:r>
            <a:r>
              <a:rPr lang="en-US" dirty="0" err="1">
                <a:latin typeface="RijksoverheidSansText" panose="020B0503040202060203" pitchFamily="34" charset="0"/>
              </a:rPr>
              <a:t>meest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geschikt</a:t>
            </a:r>
            <a:r>
              <a:rPr lang="en-US" dirty="0">
                <a:latin typeface="RijksoverheidSansText" panose="020B0503040202060203" pitchFamily="34" charset="0"/>
              </a:rPr>
              <a:t>?</a:t>
            </a:r>
          </a:p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39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Text" panose="020B0503040202060203" pitchFamily="34" charset="0"/>
              </a:rPr>
              <a:t>Samenvatting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ijksoverheidSansText" panose="020B0503040202060203" pitchFamily="34" charset="0"/>
              </a:rPr>
              <a:t>Nut van </a:t>
            </a:r>
            <a:r>
              <a:rPr lang="en-US" dirty="0" err="1">
                <a:latin typeface="RijksoverheidSansText" panose="020B0503040202060203" pitchFamily="34" charset="0"/>
              </a:rPr>
              <a:t>datavisualisatie</a:t>
            </a:r>
            <a:r>
              <a:rPr lang="en-US" dirty="0">
                <a:latin typeface="RijksoverheidSansText" panose="020B0503040202060203" pitchFamily="34" charset="0"/>
              </a:rPr>
              <a:t> (</a:t>
            </a:r>
            <a:r>
              <a:rPr lang="en-US" dirty="0" err="1">
                <a:latin typeface="RijksoverheidSansText" panose="020B0503040202060203" pitchFamily="34" charset="0"/>
              </a:rPr>
              <a:t>binnen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defensiecontext</a:t>
            </a:r>
            <a:r>
              <a:rPr lang="en-US" dirty="0">
                <a:latin typeface="RijksoverheidSansText" panose="020B050304020206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RijksoverheidSansText" panose="020B0503040202060203" pitchFamily="34" charset="0"/>
              </a:rPr>
              <a:t>Verschillende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soorten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datavisualisatie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RijksoverheidSansText" panose="020B0503040202060203" pitchFamily="34" charset="0"/>
              </a:rPr>
              <a:t>Waar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moet</a:t>
            </a:r>
            <a:r>
              <a:rPr lang="en-US" dirty="0">
                <a:latin typeface="RijksoverheidSansText" panose="020B0503040202060203" pitchFamily="34" charset="0"/>
              </a:rPr>
              <a:t> je op </a:t>
            </a:r>
            <a:r>
              <a:rPr lang="en-US" dirty="0" err="1">
                <a:latin typeface="RijksoverheidSansText" panose="020B0503040202060203" pitchFamily="34" charset="0"/>
              </a:rPr>
              <a:t>letten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bij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misleidende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visualisaties</a:t>
            </a:r>
            <a:r>
              <a:rPr lang="en-US" dirty="0">
                <a:latin typeface="RijksoverheidSansText" panose="020B0503040202060203" pitchFamily="34" charset="0"/>
              </a:rPr>
              <a:t>?</a:t>
            </a:r>
            <a:endParaRPr lang="nl-NL" dirty="0">
              <a:latin typeface="RijksoverheidSansText" panose="020B0503040202060203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D239C8C-E291-7309-DF84-BC671043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44624"/>
            <a:ext cx="1268953" cy="185232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A02CB6A-618D-2B94-47BD-F8F37CC9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60" y="0"/>
            <a:ext cx="1196272" cy="189694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484335A-63D0-6F0B-2876-E12F60B3C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55" y="0"/>
            <a:ext cx="1411205" cy="189694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A89F61E-1A08-347F-3443-4ED06D356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90" y="0"/>
            <a:ext cx="1399193" cy="189694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B5DF71-5F20-BEF3-C59F-B7EF9D026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465" y="2043287"/>
            <a:ext cx="1268953" cy="181515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ABC1A46-A7D7-E6CF-59BD-F708E3F8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55" y="2043287"/>
            <a:ext cx="1411205" cy="18833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819D68A-94BA-638A-4761-C5EB8F3B3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3323" y="2149195"/>
            <a:ext cx="1253926" cy="193673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01D47FE-83EF-1170-8698-1D082E424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864" y="4365104"/>
            <a:ext cx="1240044" cy="160345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B2B036A-A404-46CF-9D01-8B1DB3297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2881" y="4228596"/>
            <a:ext cx="1288579" cy="1951959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37DA948C-00B1-C3E9-78FE-A2C861FC5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5809" y="4231155"/>
            <a:ext cx="1268953" cy="192891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C13DCC06-1CDB-A3A4-58E6-12BB098D0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6220" y="2780928"/>
            <a:ext cx="1311272" cy="18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RijksoverheidSansText" panose="020B0503040202060203" pitchFamily="34" charset="0"/>
              </a:rPr>
              <a:t>Volgende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Introductie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err="1">
                <a:latin typeface="RijksoverheidSansText" panose="020B0503040202060203" pitchFamily="34" charset="0"/>
              </a:rPr>
              <a:t>kansrekening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ijksoverheidSansText" panose="020B0503040202060203" pitchFamily="34" charset="0"/>
              </a:rPr>
              <a:t>Discrete </a:t>
            </a:r>
            <a:r>
              <a:rPr lang="en-US" sz="2400" dirty="0" err="1">
                <a:latin typeface="RijksoverheidSansText" panose="020B0503040202060203" pitchFamily="34" charset="0"/>
              </a:rPr>
              <a:t>kansvariabelen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ijksoverheidSansText" panose="020B0503040202060203" pitchFamily="34" charset="0"/>
            </a:endParaRPr>
          </a:p>
          <a:p>
            <a:endParaRPr lang="en-US" dirty="0">
              <a:latin typeface="RijksoverheidSansText" panose="020B0503040202060203" pitchFamily="34" charset="0"/>
            </a:endParaRPr>
          </a:p>
          <a:p>
            <a:r>
              <a:rPr lang="en-US" sz="2400" b="1" dirty="0" err="1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1.2 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20-25), 1.3 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30-35), 1.4 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35-40), 1.5 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40-47)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1: 1.7, 1.15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2: 2.20</a:t>
            </a:r>
          </a:p>
          <a:p>
            <a:endParaRPr lang="en-US" b="1" dirty="0">
              <a:latin typeface="RijksoverheidSansText" panose="020B0503040202060203" pitchFamily="34" charset="0"/>
            </a:endParaRPr>
          </a:p>
          <a:p>
            <a:endParaRPr lang="en-US" dirty="0">
              <a:latin typeface="RijksoverheidSansText" panose="020B050304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1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Florence Nightingale: the data-driven nurse</a:t>
            </a:r>
            <a:endParaRPr lang="nl-NL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eaLnBrk="1" hangingPunct="1"/>
            <a:endParaRPr lang="nl-NL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  <p:sp>
        <p:nvSpPr>
          <p:cNvPr id="2" name="AutoShape 2" descr="undefin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648689"/>
            <a:ext cx="7992888" cy="4371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3912" y="6019800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>
                <a:latin typeface="RijksoverheidSansText" panose="020B0503040202060203" pitchFamily="34" charset="0"/>
              </a:rPr>
              <a:t>https://nl.wikipedia.org/wiki/Florence_Nightingale#/media/Bestand:Nightingale-mortality.jpg</a:t>
            </a:r>
          </a:p>
        </p:txBody>
      </p:sp>
      <p:sp>
        <p:nvSpPr>
          <p:cNvPr id="6" name="AutoShape 2" descr="Florence Nightingale, ca. 186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668956"/>
            <a:ext cx="3092477" cy="42985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9927" y="5988712"/>
            <a:ext cx="33218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>
                <a:latin typeface="+mn-lt"/>
              </a:rPr>
              <a:t>https://nl.wikipedia.org/wiki/Florence_Nightingale#/media/Bestand:Florence_Nightingale_(H_Hering_NPG_x82368).jpg</a:t>
            </a:r>
          </a:p>
        </p:txBody>
      </p:sp>
    </p:spTree>
    <p:extLst>
      <p:ext uri="{BB962C8B-B14F-4D97-AF65-F5344CB8AC3E}">
        <p14:creationId xmlns:p14="http://schemas.microsoft.com/office/powerpoint/2010/main" val="26119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Vandaag</a:t>
            </a:r>
            <a:r>
              <a:rPr lang="en-US" dirty="0"/>
              <a:t>: </a:t>
            </a:r>
            <a:r>
              <a:rPr lang="en-US" dirty="0" err="1"/>
              <a:t>datavisualisatie</a:t>
            </a:r>
            <a:endParaRPr lang="nl-NL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Datavisualisatie</a:t>
            </a:r>
            <a:r>
              <a:rPr lang="en-US" dirty="0"/>
              <a:t> is het “</a:t>
            </a:r>
            <a:r>
              <a:rPr lang="en-US" dirty="0" err="1"/>
              <a:t>gebruiken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visueel</a:t>
            </a:r>
            <a:r>
              <a:rPr lang="en-US" dirty="0"/>
              <a:t> format (</a:t>
            </a:r>
            <a:r>
              <a:rPr lang="en-US" dirty="0" err="1"/>
              <a:t>grafiek</a:t>
            </a:r>
            <a:r>
              <a:rPr lang="en-US" dirty="0"/>
              <a:t>, diagram, </a:t>
            </a:r>
            <a:r>
              <a:rPr lang="en-US" dirty="0" err="1"/>
              <a:t>kaart</a:t>
            </a:r>
            <a:r>
              <a:rPr lang="en-US" dirty="0"/>
              <a:t>, …) om </a:t>
            </a:r>
            <a:r>
              <a:rPr lang="en-US" dirty="0" err="1"/>
              <a:t>complexe</a:t>
            </a:r>
            <a:r>
              <a:rPr lang="en-US" dirty="0"/>
              <a:t> datasets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gemakkelijker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presenteren</a:t>
            </a:r>
            <a:r>
              <a:rPr lang="en-US" dirty="0"/>
              <a:t>.”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algn="ctr"/>
            <a:r>
              <a:rPr lang="en-US" i="1" dirty="0" err="1"/>
              <a:t>één</a:t>
            </a:r>
            <a:r>
              <a:rPr lang="en-US" i="1" dirty="0"/>
              <a:t> </a:t>
            </a:r>
            <a:r>
              <a:rPr lang="en-US" i="1" dirty="0" err="1"/>
              <a:t>beeld</a:t>
            </a:r>
            <a:r>
              <a:rPr lang="en-US" i="1" dirty="0"/>
              <a:t> </a:t>
            </a:r>
            <a:r>
              <a:rPr lang="en-US" i="1" dirty="0" err="1"/>
              <a:t>zegt</a:t>
            </a:r>
            <a:r>
              <a:rPr lang="en-US" i="1" dirty="0"/>
              <a:t> </a:t>
            </a:r>
            <a:r>
              <a:rPr lang="en-US" i="1" dirty="0" err="1"/>
              <a:t>meer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duizend</a:t>
            </a:r>
            <a:r>
              <a:rPr lang="en-US" i="1" dirty="0"/>
              <a:t> </a:t>
            </a:r>
            <a:r>
              <a:rPr lang="en-US" i="1" dirty="0" err="1"/>
              <a:t>woorden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Nightingale’s </a:t>
            </a:r>
            <a:r>
              <a:rPr lang="en-US" dirty="0" err="1"/>
              <a:t>visualisaties</a:t>
            </a:r>
            <a:r>
              <a:rPr lang="en-US" dirty="0"/>
              <a:t> </a:t>
            </a:r>
            <a:r>
              <a:rPr lang="en-US" dirty="0" err="1"/>
              <a:t>vormen</a:t>
            </a:r>
            <a:r>
              <a:rPr lang="en-US" dirty="0"/>
              <a:t> de basis van </a:t>
            </a:r>
            <a:r>
              <a:rPr lang="en-US" b="1" dirty="0"/>
              <a:t>data storytelling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Blootleggen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probleem</a:t>
            </a:r>
            <a:r>
              <a:rPr lang="en-US" dirty="0"/>
              <a:t> (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sterfgevallen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Britse</a:t>
            </a:r>
            <a:r>
              <a:rPr lang="en-US" dirty="0"/>
              <a:t> </a:t>
            </a:r>
            <a:r>
              <a:rPr lang="en-US" dirty="0" err="1"/>
              <a:t>soldaten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Ontdekken</a:t>
            </a:r>
            <a:r>
              <a:rPr lang="en-US" dirty="0"/>
              <a:t> van de </a:t>
            </a:r>
            <a:r>
              <a:rPr lang="en-US" dirty="0" err="1"/>
              <a:t>oorzaak</a:t>
            </a:r>
            <a:r>
              <a:rPr lang="en-US" dirty="0"/>
              <a:t> (</a:t>
            </a:r>
            <a:r>
              <a:rPr lang="en-US" dirty="0" err="1"/>
              <a:t>vermijdbare</a:t>
            </a:r>
            <a:r>
              <a:rPr lang="en-US" dirty="0"/>
              <a:t> </a:t>
            </a:r>
            <a:r>
              <a:rPr lang="en-US" dirty="0" err="1"/>
              <a:t>ziektes</a:t>
            </a:r>
            <a:r>
              <a:rPr lang="en-US" dirty="0"/>
              <a:t> door </a:t>
            </a:r>
            <a:r>
              <a:rPr lang="en-US" dirty="0" err="1"/>
              <a:t>gebrekkige</a:t>
            </a:r>
            <a:r>
              <a:rPr lang="en-US" dirty="0"/>
              <a:t> </a:t>
            </a:r>
            <a:r>
              <a:rPr lang="en-US" dirty="0" err="1"/>
              <a:t>ziekenzorg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Bieden</a:t>
            </a:r>
            <a:r>
              <a:rPr lang="en-US" dirty="0"/>
              <a:t> van </a:t>
            </a:r>
            <a:r>
              <a:rPr lang="en-US" dirty="0" err="1"/>
              <a:t>levensreddende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 (</a:t>
            </a:r>
            <a:r>
              <a:rPr lang="en-US" dirty="0" err="1"/>
              <a:t>specifieke</a:t>
            </a:r>
            <a:r>
              <a:rPr lang="en-US" dirty="0"/>
              <a:t> </a:t>
            </a:r>
            <a:r>
              <a:rPr lang="en-US" dirty="0" err="1"/>
              <a:t>hygiënemaatregelen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 err="1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</a:t>
            </a:r>
            <a:r>
              <a:rPr lang="en-US" dirty="0" err="1"/>
              <a:t>jaarlijkse</a:t>
            </a:r>
            <a:r>
              <a:rPr lang="en-US" dirty="0"/>
              <a:t> </a:t>
            </a:r>
            <a:r>
              <a:rPr lang="en-US" dirty="0" err="1"/>
              <a:t>keuring</a:t>
            </a:r>
            <a:r>
              <a:rPr lang="en-US" dirty="0"/>
              <a:t> van 200 </a:t>
            </a:r>
            <a:r>
              <a:rPr lang="en-US" dirty="0" err="1"/>
              <a:t>actieve</a:t>
            </a:r>
            <a:r>
              <a:rPr lang="en-US" dirty="0"/>
              <a:t> </a:t>
            </a:r>
            <a:r>
              <a:rPr lang="en-US" dirty="0" err="1"/>
              <a:t>militairen</a:t>
            </a:r>
            <a:endParaRPr lang="nl-NL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  <p:sp>
        <p:nvSpPr>
          <p:cNvPr id="2" name="AutoShape 2" descr="https://ajelix.com/wp-content/uploads/2023/08/table-vs-graph-1024x576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773238"/>
            <a:ext cx="10611792" cy="4246562"/>
          </a:xfrm>
        </p:spPr>
        <p:txBody>
          <a:bodyPr/>
          <a:lstStyle/>
          <a:p>
            <a:pPr algn="ctr"/>
            <a:r>
              <a:rPr lang="en-US" dirty="0" err="1"/>
              <a:t>Welke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datarepresentaties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het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inzicht</a:t>
            </a:r>
            <a:r>
              <a:rPr lang="en-US" dirty="0"/>
              <a:t> in het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gekeurde</a:t>
            </a:r>
            <a:r>
              <a:rPr lang="en-US" dirty="0"/>
              <a:t> </a:t>
            </a:r>
            <a:r>
              <a:rPr lang="en-US" dirty="0" err="1"/>
              <a:t>militairen</a:t>
            </a:r>
            <a:r>
              <a:rPr lang="en-US" dirty="0"/>
              <a:t> per rang? </a:t>
            </a:r>
          </a:p>
          <a:p>
            <a:pPr algn="ctr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52575"/>
              </p:ext>
            </p:extLst>
          </p:nvPr>
        </p:nvGraphicFramePr>
        <p:xfrm>
          <a:off x="1055440" y="2443786"/>
          <a:ext cx="10657187" cy="37898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1227">
                  <a:extLst>
                    <a:ext uri="{9D8B030D-6E8A-4147-A177-3AD203B41FA5}">
                      <a16:colId xmlns:a16="http://schemas.microsoft.com/office/drawing/2014/main" val="2277217796"/>
                    </a:ext>
                  </a:extLst>
                </a:gridCol>
                <a:gridCol w="761229">
                  <a:extLst>
                    <a:ext uri="{9D8B030D-6E8A-4147-A177-3AD203B41FA5}">
                      <a16:colId xmlns:a16="http://schemas.microsoft.com/office/drawing/2014/main" val="1444814112"/>
                    </a:ext>
                  </a:extLst>
                </a:gridCol>
                <a:gridCol w="761227">
                  <a:extLst>
                    <a:ext uri="{9D8B030D-6E8A-4147-A177-3AD203B41FA5}">
                      <a16:colId xmlns:a16="http://schemas.microsoft.com/office/drawing/2014/main" val="3679413947"/>
                    </a:ext>
                  </a:extLst>
                </a:gridCol>
                <a:gridCol w="761229">
                  <a:extLst>
                    <a:ext uri="{9D8B030D-6E8A-4147-A177-3AD203B41FA5}">
                      <a16:colId xmlns:a16="http://schemas.microsoft.com/office/drawing/2014/main" val="1523431387"/>
                    </a:ext>
                  </a:extLst>
                </a:gridCol>
                <a:gridCol w="761227">
                  <a:extLst>
                    <a:ext uri="{9D8B030D-6E8A-4147-A177-3AD203B41FA5}">
                      <a16:colId xmlns:a16="http://schemas.microsoft.com/office/drawing/2014/main" val="3596926553"/>
                    </a:ext>
                  </a:extLst>
                </a:gridCol>
                <a:gridCol w="761229">
                  <a:extLst>
                    <a:ext uri="{9D8B030D-6E8A-4147-A177-3AD203B41FA5}">
                      <a16:colId xmlns:a16="http://schemas.microsoft.com/office/drawing/2014/main" val="3270531414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val="267652007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511803581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679302986"/>
                    </a:ext>
                  </a:extLst>
                </a:gridCol>
              </a:tblGrid>
              <a:tr h="358852">
                <a:tc gridSpan="7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Tabel</a:t>
                      </a:r>
                      <a:endParaRPr lang="nl-NL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Visueel</a:t>
                      </a:r>
                      <a:endParaRPr lang="nl-NL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1354"/>
                  </a:ext>
                </a:extLst>
              </a:tr>
              <a:tr h="58017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ID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Rang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OPCO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Oefeningstijd (min)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Schietscore (%)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Aantal missies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1" u="none" strike="noStrike" dirty="0">
                          <a:effectLst/>
                        </a:rPr>
                        <a:t>Geslacht</a:t>
                      </a:r>
                      <a:endParaRPr lang="nl-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1"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>
                    <a:noFill/>
                  </a:tcPr>
                </a:tc>
                <a:tc rowSpan="21"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387764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Sergeant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45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65820"/>
                  </a:ext>
                </a:extLst>
              </a:tr>
              <a:tr h="20311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Korporaal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92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48449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3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Luitenant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41137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4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Majoor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20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629802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Soldaat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30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63400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6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Kapitein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91434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7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Sergeant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90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84216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8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u="none" strike="noStrike" dirty="0">
                          <a:effectLst/>
                        </a:rPr>
                        <a:t>Soldaat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40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339893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9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Soldaat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35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4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Man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626686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10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Kapitein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95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25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62071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11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Luitenant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45812"/>
                  </a:ext>
                </a:extLst>
              </a:tr>
              <a:tr h="20311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12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Korporaal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45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176911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13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Sergeant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14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Man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351354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14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Majoor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92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30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45247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15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Soldaat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25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3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94465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16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Kapitein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87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18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03504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17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Luitenant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75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9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77873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18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Sergeant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Marechaussee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13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454935"/>
                  </a:ext>
                </a:extLst>
              </a:tr>
              <a:tr h="20311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19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Korporaal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Landmacht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45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80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10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Man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69288"/>
                  </a:ext>
                </a:extLst>
              </a:tr>
              <a:tr h="1289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>
                          <a:effectLst/>
                        </a:rPr>
                        <a:t>20</a:t>
                      </a:r>
                      <a:endParaRPr lang="nl-N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Soldaat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Marine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35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62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5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u="none" strike="noStrike" dirty="0">
                          <a:effectLst/>
                        </a:rPr>
                        <a:t>Vrouw</a:t>
                      </a:r>
                      <a:endParaRPr lang="nl-N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86383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845" y="2869473"/>
            <a:ext cx="4315877" cy="33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Datavisualisatie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Defensie</a:t>
            </a:r>
            <a:endParaRPr lang="nl-NL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Datavisualisatie</a:t>
            </a:r>
            <a:r>
              <a:rPr lang="en-US" dirty="0"/>
              <a:t> is het “</a:t>
            </a:r>
            <a:r>
              <a:rPr lang="en-US" dirty="0" err="1"/>
              <a:t>gebruiken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visueel</a:t>
            </a:r>
            <a:r>
              <a:rPr lang="en-US" dirty="0"/>
              <a:t> format (</a:t>
            </a:r>
            <a:r>
              <a:rPr lang="en-US" dirty="0" err="1"/>
              <a:t>grafiek</a:t>
            </a:r>
            <a:r>
              <a:rPr lang="en-US" dirty="0"/>
              <a:t>, diagram, </a:t>
            </a:r>
            <a:r>
              <a:rPr lang="en-US" dirty="0" err="1"/>
              <a:t>kaart</a:t>
            </a:r>
            <a:r>
              <a:rPr lang="en-US" dirty="0"/>
              <a:t>, …) om </a:t>
            </a:r>
            <a:r>
              <a:rPr lang="en-US" dirty="0" err="1"/>
              <a:t>complexe</a:t>
            </a:r>
            <a:r>
              <a:rPr lang="en-US" dirty="0"/>
              <a:t> datasets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gemakkelijker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presenteren</a:t>
            </a:r>
            <a:r>
              <a:rPr lang="en-US" dirty="0"/>
              <a:t>”.</a:t>
            </a:r>
          </a:p>
          <a:p>
            <a:pPr eaLnBrk="1" hangingPunct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Helpt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besluitvorming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verkrijgen</a:t>
            </a:r>
            <a:r>
              <a:rPr lang="en-US" dirty="0"/>
              <a:t> van </a:t>
            </a:r>
            <a:r>
              <a:rPr lang="en-US" i="1" dirty="0"/>
              <a:t>situational awareness </a:t>
            </a:r>
            <a:r>
              <a:rPr lang="en-US" dirty="0"/>
              <a:t>in </a:t>
            </a:r>
            <a:r>
              <a:rPr lang="en-US" dirty="0" err="1"/>
              <a:t>complexe</a:t>
            </a:r>
            <a:r>
              <a:rPr lang="en-US" dirty="0"/>
              <a:t> </a:t>
            </a:r>
            <a:r>
              <a:rPr lang="en-US" dirty="0" err="1"/>
              <a:t>situaties</a:t>
            </a: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err="1"/>
              <a:t>Ontdekken</a:t>
            </a:r>
            <a:r>
              <a:rPr lang="en-US" dirty="0"/>
              <a:t> van </a:t>
            </a:r>
            <a:r>
              <a:rPr lang="en-US" dirty="0" err="1"/>
              <a:t>patronen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trends in </a:t>
            </a:r>
            <a:r>
              <a:rPr lang="en-US" dirty="0" err="1"/>
              <a:t>bv</a:t>
            </a:r>
            <a:r>
              <a:rPr lang="en-US" dirty="0"/>
              <a:t>. </a:t>
            </a:r>
            <a:r>
              <a:rPr lang="en-US" dirty="0" err="1"/>
              <a:t>inlichtingen</a:t>
            </a:r>
            <a:r>
              <a:rPr lang="en-US" dirty="0"/>
              <a:t>, </a:t>
            </a:r>
            <a:r>
              <a:rPr lang="en-US" dirty="0" err="1"/>
              <a:t>logistiek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operationele</a:t>
            </a:r>
            <a:r>
              <a:rPr lang="en-US" dirty="0"/>
              <a:t> </a:t>
            </a:r>
            <a:r>
              <a:rPr lang="en-US" dirty="0" err="1"/>
              <a:t>gereedheid</a:t>
            </a:r>
            <a:r>
              <a:rPr lang="en-US" dirty="0"/>
              <a:t>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err="1"/>
              <a:t>Communiceren</a:t>
            </a:r>
            <a:r>
              <a:rPr lang="en-US" dirty="0"/>
              <a:t> van </a:t>
            </a:r>
            <a:r>
              <a:rPr lang="en-US" dirty="0" err="1"/>
              <a:t>complexe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(</a:t>
            </a:r>
            <a:r>
              <a:rPr lang="en-US" dirty="0" err="1"/>
              <a:t>bv</a:t>
            </a:r>
            <a:r>
              <a:rPr lang="en-US" dirty="0"/>
              <a:t>.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commandanten</a:t>
            </a:r>
            <a:r>
              <a:rPr lang="en-US" dirty="0"/>
              <a:t> of </a:t>
            </a:r>
            <a:r>
              <a:rPr lang="en-US" dirty="0" err="1"/>
              <a:t>eenheden</a:t>
            </a:r>
            <a:r>
              <a:rPr lang="en-US" dirty="0"/>
              <a:t>).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11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vormen</a:t>
            </a:r>
            <a:r>
              <a:rPr lang="en-US" dirty="0"/>
              <a:t> van </a:t>
            </a:r>
            <a:r>
              <a:rPr lang="en-US" dirty="0" err="1"/>
              <a:t>datavisualisaties</a:t>
            </a:r>
            <a:endParaRPr lang="nl-NL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  <p:sp>
        <p:nvSpPr>
          <p:cNvPr id="2" name="AutoShape 2" descr="https://ajelix.com/wp-content/uploads/2023/08/table-vs-graph-1024x576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773238"/>
            <a:ext cx="10611792" cy="4246562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Tabellen</a:t>
            </a:r>
            <a:r>
              <a:rPr lang="en-US" b="1" dirty="0"/>
              <a:t>: </a:t>
            </a:r>
            <a:r>
              <a:rPr lang="en-US" dirty="0" err="1"/>
              <a:t>frequentietabellen</a:t>
            </a:r>
            <a:r>
              <a:rPr lang="en-US" dirty="0"/>
              <a:t>, </a:t>
            </a:r>
            <a:r>
              <a:rPr lang="en-US" dirty="0" err="1"/>
              <a:t>kruistabellen</a:t>
            </a:r>
            <a:r>
              <a:rPr lang="en-US" dirty="0"/>
              <a:t>, …</a:t>
            </a:r>
          </a:p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Diagrammen</a:t>
            </a:r>
            <a:r>
              <a:rPr lang="en-US" b="1" dirty="0"/>
              <a:t>:</a:t>
            </a:r>
            <a:r>
              <a:rPr lang="en-US" dirty="0"/>
              <a:t> boxplots, </a:t>
            </a:r>
            <a:r>
              <a:rPr lang="en-US" dirty="0" err="1"/>
              <a:t>staafdiagram</a:t>
            </a:r>
            <a:r>
              <a:rPr lang="en-US" dirty="0"/>
              <a:t>, </a:t>
            </a:r>
            <a:r>
              <a:rPr lang="en-US" dirty="0" err="1"/>
              <a:t>cirkeldiagram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Grafieken</a:t>
            </a:r>
            <a:r>
              <a:rPr lang="en-US" b="1" dirty="0"/>
              <a:t>: </a:t>
            </a:r>
            <a:r>
              <a:rPr lang="en-US" dirty="0" err="1"/>
              <a:t>lijngrafiek</a:t>
            </a:r>
            <a:r>
              <a:rPr lang="en-US" dirty="0"/>
              <a:t>, </a:t>
            </a:r>
            <a:r>
              <a:rPr lang="en-US" dirty="0" err="1"/>
              <a:t>spreidingsdiagram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Kaarten</a:t>
            </a:r>
            <a:r>
              <a:rPr lang="en-US" b="1" dirty="0"/>
              <a:t>: </a:t>
            </a:r>
            <a:r>
              <a:rPr lang="en-US" dirty="0" err="1"/>
              <a:t>geografische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, </a:t>
            </a:r>
            <a:r>
              <a:rPr lang="en-US" dirty="0" err="1"/>
              <a:t>heatmaps</a:t>
            </a:r>
            <a:r>
              <a:rPr lang="en-US" dirty="0"/>
              <a:t>, 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6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je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visualisatie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Belangrijke</a:t>
            </a:r>
            <a:r>
              <a:rPr lang="en-US" dirty="0"/>
              <a:t> </a:t>
            </a:r>
            <a:r>
              <a:rPr lang="en-US" dirty="0" err="1"/>
              <a:t>factoren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kiezen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visualisatie</a:t>
            </a:r>
            <a:r>
              <a:rPr lang="en-US" dirty="0"/>
              <a:t>: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Op </a:t>
            </a:r>
            <a:r>
              <a:rPr lang="en-US" b="1" dirty="0" err="1"/>
              <a:t>welk</a:t>
            </a:r>
            <a:r>
              <a:rPr lang="en-US" b="1" dirty="0"/>
              <a:t> </a:t>
            </a:r>
            <a:r>
              <a:rPr lang="en-US" b="1" dirty="0" err="1"/>
              <a:t>meetniveau</a:t>
            </a:r>
            <a:r>
              <a:rPr lang="en-US" b="1" dirty="0"/>
              <a:t> </a:t>
            </a:r>
            <a:r>
              <a:rPr lang="en-US" b="1" dirty="0" err="1"/>
              <a:t>zijn</a:t>
            </a:r>
            <a:r>
              <a:rPr lang="en-US" b="1" dirty="0"/>
              <a:t> de </a:t>
            </a:r>
            <a:r>
              <a:rPr lang="en-US" b="1" dirty="0" err="1"/>
              <a:t>variabelen</a:t>
            </a:r>
            <a:r>
              <a:rPr lang="en-US" b="1" dirty="0"/>
              <a:t> in je dataset?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nominaal</a:t>
            </a:r>
            <a:r>
              <a:rPr lang="en-US" dirty="0"/>
              <a:t>, </a:t>
            </a:r>
            <a:r>
              <a:rPr lang="en-US" dirty="0" err="1"/>
              <a:t>ordinaal</a:t>
            </a:r>
            <a:r>
              <a:rPr lang="en-US" dirty="0"/>
              <a:t>, interval of ratio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Welk </a:t>
            </a:r>
            <a:r>
              <a:rPr lang="en-US" b="1" dirty="0" err="1"/>
              <a:t>doel</a:t>
            </a:r>
            <a:r>
              <a:rPr lang="en-US" b="1" dirty="0"/>
              <a:t> </a:t>
            </a:r>
            <a:r>
              <a:rPr lang="en-US" b="1" dirty="0" err="1"/>
              <a:t>wil</a:t>
            </a:r>
            <a:r>
              <a:rPr lang="en-US" b="1" dirty="0"/>
              <a:t> je </a:t>
            </a:r>
            <a:r>
              <a:rPr lang="en-US" b="1" dirty="0" err="1"/>
              <a:t>bereiken</a:t>
            </a:r>
            <a:r>
              <a:rPr lang="en-US" b="1" dirty="0"/>
              <a:t> met de </a:t>
            </a:r>
            <a:r>
              <a:rPr lang="en-US" b="1" dirty="0" err="1"/>
              <a:t>visualisatie</a:t>
            </a:r>
            <a:r>
              <a:rPr lang="en-US" b="1" dirty="0"/>
              <a:t>?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Vergelijking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populaties</a:t>
            </a: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Verdeling</a:t>
            </a:r>
            <a:r>
              <a:rPr lang="en-US" dirty="0"/>
              <a:t> </a:t>
            </a:r>
            <a:r>
              <a:rPr lang="en-US" dirty="0" err="1"/>
              <a:t>bepalen</a:t>
            </a: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Relatie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variabelen</a:t>
            </a: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Samenstelling</a:t>
            </a:r>
            <a:r>
              <a:rPr lang="en-US" dirty="0"/>
              <a:t> van de data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396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Frequentietabellen</a:t>
            </a:r>
            <a:endParaRPr lang="nl-NL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54EBD1-29D6-4680-A43E-6930799C0313}" type="datetime4">
              <a:rPr lang="nl-NL" smtClean="0"/>
              <a:t>29 april 2025</a:t>
            </a:fld>
            <a:endParaRPr lang="nl-NL"/>
          </a:p>
        </p:txBody>
      </p:sp>
      <p:sp>
        <p:nvSpPr>
          <p:cNvPr id="2" name="AutoShape 2" descr="https://ajelix.com/wp-content/uploads/2023/08/table-vs-graph-1024x576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773238"/>
            <a:ext cx="10611792" cy="4246562"/>
          </a:xfrm>
        </p:spPr>
        <p:txBody>
          <a:bodyPr/>
          <a:lstStyle/>
          <a:p>
            <a:r>
              <a:rPr lang="en-US" b="1" dirty="0" err="1"/>
              <a:t>Meetniveau</a:t>
            </a:r>
            <a:r>
              <a:rPr lang="en-US" dirty="0"/>
              <a:t>: </a:t>
            </a:r>
            <a:r>
              <a:rPr lang="en-US" dirty="0" err="1"/>
              <a:t>nominaal</a:t>
            </a:r>
            <a:endParaRPr lang="en-US" dirty="0"/>
          </a:p>
          <a:p>
            <a:r>
              <a:rPr lang="en-US" b="1" dirty="0"/>
              <a:t>Doel</a:t>
            </a:r>
            <a:r>
              <a:rPr lang="en-US" dirty="0"/>
              <a:t>: patroon </a:t>
            </a:r>
            <a:r>
              <a:rPr lang="en-US" dirty="0" err="1"/>
              <a:t>beschrijven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reeks </a:t>
            </a:r>
            <a:r>
              <a:rPr lang="en-US" dirty="0" err="1"/>
              <a:t>waarden</a:t>
            </a:r>
            <a:r>
              <a:rPr lang="en-US" dirty="0"/>
              <a:t> door per </a:t>
            </a:r>
            <a:r>
              <a:rPr lang="en-US" dirty="0" err="1"/>
              <a:t>waarde</a:t>
            </a:r>
            <a:r>
              <a:rPr lang="en-US" dirty="0"/>
              <a:t> (</a:t>
            </a:r>
            <a:r>
              <a:rPr lang="en-US" dirty="0" err="1"/>
              <a:t>categorie</a:t>
            </a:r>
            <a:r>
              <a:rPr lang="en-US" dirty="0"/>
              <a:t>)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tellen</a:t>
            </a:r>
            <a:r>
              <a:rPr lang="en-US" dirty="0"/>
              <a:t> hoe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(</a:t>
            </a:r>
            <a:r>
              <a:rPr lang="en-US" dirty="0" err="1"/>
              <a:t>relatief</a:t>
            </a:r>
            <a:r>
              <a:rPr lang="en-US" dirty="0"/>
              <a:t>) </a:t>
            </a:r>
            <a:r>
              <a:rPr lang="en-US" dirty="0" err="1"/>
              <a:t>voorkomen</a:t>
            </a:r>
            <a:r>
              <a:rPr lang="en-US" dirty="0"/>
              <a:t> in de data.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2567"/>
              </p:ext>
            </p:extLst>
          </p:nvPr>
        </p:nvGraphicFramePr>
        <p:xfrm>
          <a:off x="1984244" y="3031365"/>
          <a:ext cx="1080120" cy="2981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842">
                  <a:extLst>
                    <a:ext uri="{9D8B030D-6E8A-4147-A177-3AD203B41FA5}">
                      <a16:colId xmlns:a16="http://schemas.microsoft.com/office/drawing/2014/main" val="3917431589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807091395"/>
                    </a:ext>
                  </a:extLst>
                </a:gridCol>
              </a:tblGrid>
              <a:tr h="22864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000" b="1" u="none" strike="noStrike" dirty="0">
                          <a:effectLst/>
                          <a:latin typeface="+mn-lt"/>
                        </a:rPr>
                        <a:t>ID</a:t>
                      </a:r>
                      <a:endParaRPr lang="nl-NL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000" b="1" u="none" strike="noStrike" dirty="0">
                          <a:effectLst/>
                          <a:latin typeface="+mn-lt"/>
                        </a:rPr>
                        <a:t>Rang</a:t>
                      </a:r>
                      <a:endParaRPr lang="nl-NL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2913308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Luitenant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9938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Luitenant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137883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Luitenant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96450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Majoor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273795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Kapitein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453846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Soldaat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305501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Luitenant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251589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Sergeant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3472031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Majoor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402810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Luitenant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7053859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Sergeant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020042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Korporaal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910015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Korporaal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176595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Kapitein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88199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Kapitein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193257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2393174"/>
                  </a:ext>
                </a:extLst>
              </a:tr>
              <a:tr h="15987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Korporaal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8043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7708" y="4159092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08" y="4159092"/>
                <a:ext cx="93610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120012"/>
                  </p:ext>
                </p:extLst>
              </p:nvPr>
            </p:nvGraphicFramePr>
            <p:xfrm>
              <a:off x="4993662" y="2805263"/>
              <a:ext cx="6430930" cy="334683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620950">
                      <a:extLst>
                        <a:ext uri="{9D8B030D-6E8A-4147-A177-3AD203B41FA5}">
                          <a16:colId xmlns:a16="http://schemas.microsoft.com/office/drawing/2014/main" val="1379261478"/>
                        </a:ext>
                      </a:extLst>
                    </a:gridCol>
                    <a:gridCol w="1893295">
                      <a:extLst>
                        <a:ext uri="{9D8B030D-6E8A-4147-A177-3AD203B41FA5}">
                          <a16:colId xmlns:a16="http://schemas.microsoft.com/office/drawing/2014/main" val="405535775"/>
                        </a:ext>
                      </a:extLst>
                    </a:gridCol>
                    <a:gridCol w="1916685">
                      <a:extLst>
                        <a:ext uri="{9D8B030D-6E8A-4147-A177-3AD203B41FA5}">
                          <a16:colId xmlns:a16="http://schemas.microsoft.com/office/drawing/2014/main" val="2976609849"/>
                        </a:ext>
                      </a:extLst>
                    </a:gridCol>
                  </a:tblGrid>
                  <a:tr h="924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/>
                            <a:t>Categorie</a:t>
                          </a:r>
                          <a:r>
                            <a:rPr lang="en-US" sz="1400" b="1" dirty="0"/>
                            <a:t>: </a:t>
                          </a:r>
                        </a:p>
                        <a:p>
                          <a:pPr algn="ctr"/>
                          <a:r>
                            <a:rPr lang="en-US" sz="1400" b="1" dirty="0"/>
                            <a:t>rang</a:t>
                          </a:r>
                          <a:endParaRPr lang="nl-NL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Absolute</a:t>
                          </a:r>
                          <a:r>
                            <a:rPr lang="en-US" sz="1400" b="1" baseline="0" dirty="0"/>
                            <a:t> </a:t>
                          </a:r>
                          <a:r>
                            <a:rPr lang="en-US" sz="1400" b="1" dirty="0" err="1"/>
                            <a:t>frequenties</a:t>
                          </a:r>
                          <a:endParaRPr lang="en-US" sz="14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𝟐𝟎𝟎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nl-NL" sz="1400" b="1" dirty="0"/>
                        </a:p>
                        <a:p>
                          <a:pPr algn="ctr"/>
                          <a:endParaRPr lang="nl-NL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/>
                            <a:t>Relatieve</a:t>
                          </a:r>
                          <a:r>
                            <a:rPr lang="en-US" sz="1400" b="1" dirty="0"/>
                            <a:t> </a:t>
                          </a:r>
                          <a:r>
                            <a:rPr lang="en-US" sz="1400" b="1" dirty="0" err="1"/>
                            <a:t>frequenties</a:t>
                          </a:r>
                          <a:endParaRPr lang="en-US" sz="14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𝟐𝟎𝟎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nl-NL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2371489"/>
                      </a:ext>
                    </a:extLst>
                  </a:tr>
                  <a:tr h="379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Majoor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43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43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>
                              <a:latin typeface="+mn-lt"/>
                            </a:rPr>
                            <a:t>21,5%</a:t>
                          </a:r>
                          <a:endParaRPr lang="nl-NL" sz="140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839619"/>
                      </a:ext>
                    </a:extLst>
                  </a:tr>
                  <a:tr h="379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Luitenant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40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4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/>
                            <a:t>20,0%</a:t>
                          </a:r>
                          <a:endParaRPr lang="nl-N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551069"/>
                      </a:ext>
                    </a:extLst>
                  </a:tr>
                  <a:tr h="3796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Korporaal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33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/>
                            <a:t>16,5%</a:t>
                          </a:r>
                          <a:endParaRPr lang="nl-N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855331"/>
                      </a:ext>
                    </a:extLst>
                  </a:tr>
                  <a:tr h="3804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Soldaat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32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32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/>
                            <a:t>16,0%</a:t>
                          </a:r>
                          <a:endParaRPr lang="nl-N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161198"/>
                      </a:ext>
                    </a:extLst>
                  </a:tr>
                  <a:tr h="381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Kapitein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30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30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/>
                            <a:t>15,0%</a:t>
                          </a:r>
                          <a:endParaRPr lang="nl-N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793116"/>
                      </a:ext>
                    </a:extLst>
                  </a:tr>
                  <a:tr h="3804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Sergeant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22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22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+mn-lt"/>
                                    </a:rPr>
                                    <m:t>200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+mn-lt"/>
                                </a:rPr>
                                <m:t>∗100%=</m:t>
                              </m:r>
                            </m:oMath>
                          </a14:m>
                          <a:r>
                            <a:rPr lang="en-US" sz="1400" dirty="0"/>
                            <a:t>11,0%</a:t>
                          </a:r>
                          <a:endParaRPr lang="nl-N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105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120012"/>
                  </p:ext>
                </p:extLst>
              </p:nvPr>
            </p:nvGraphicFramePr>
            <p:xfrm>
              <a:off x="4993662" y="2805263"/>
              <a:ext cx="6430930" cy="350405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620950">
                      <a:extLst>
                        <a:ext uri="{9D8B030D-6E8A-4147-A177-3AD203B41FA5}">
                          <a16:colId xmlns:a16="http://schemas.microsoft.com/office/drawing/2014/main" val="1379261478"/>
                        </a:ext>
                      </a:extLst>
                    </a:gridCol>
                    <a:gridCol w="1893295">
                      <a:extLst>
                        <a:ext uri="{9D8B030D-6E8A-4147-A177-3AD203B41FA5}">
                          <a16:colId xmlns:a16="http://schemas.microsoft.com/office/drawing/2014/main" val="405535775"/>
                        </a:ext>
                      </a:extLst>
                    </a:gridCol>
                    <a:gridCol w="1916685">
                      <a:extLst>
                        <a:ext uri="{9D8B030D-6E8A-4147-A177-3AD203B41FA5}">
                          <a16:colId xmlns:a16="http://schemas.microsoft.com/office/drawing/2014/main" val="2976609849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/>
                            <a:t>Categorie</a:t>
                          </a:r>
                          <a:r>
                            <a:rPr lang="en-US" sz="1400" b="1" dirty="0"/>
                            <a:t>: </a:t>
                          </a:r>
                        </a:p>
                        <a:p>
                          <a:pPr algn="ctr"/>
                          <a:r>
                            <a:rPr lang="en-US" sz="1400" b="1" dirty="0"/>
                            <a:t>rang</a:t>
                          </a:r>
                          <a:endParaRPr lang="nl-NL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585" t="-645" r="-101929" b="-27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5556" t="-645" r="-635" b="-27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237148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Majoor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43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222857" r="-635" b="-5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839619"/>
                      </a:ext>
                    </a:extLst>
                  </a:tr>
                  <a:tr h="4255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Luitenant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40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322857" r="-635" b="-4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5510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Korporaal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422857" r="-635" b="-3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5533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Soldaat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32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522857" r="-635" b="-2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916119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Kapitein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30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622857" r="-635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79311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Sergeant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22</a:t>
                          </a:r>
                          <a:endParaRPr lang="nl-N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35556" t="-722857" r="-635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1059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99279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Presentatie_CDC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.potx" id="{98BDEAED-E876-4443-9E4E-E700AC3DA664}" vid="{02D72956-8971-48DC-93A5-3250106A32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</Template>
  <TotalTime>0</TotalTime>
  <Words>1418</Words>
  <Application>Microsoft Office PowerPoint</Application>
  <PresentationFormat>Widescreen</PresentationFormat>
  <Paragraphs>648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RijksoverheidSansHeadingTT</vt:lpstr>
      <vt:lpstr>RijksoverheidSansText</vt:lpstr>
      <vt:lpstr>RijksoverheidSansWebText Bold</vt:lpstr>
      <vt:lpstr>Verdana</vt:lpstr>
      <vt:lpstr>Presentatie</vt:lpstr>
      <vt:lpstr>Presentatie_CDC</vt:lpstr>
      <vt:lpstr>Statistiek: college 1b</vt:lpstr>
      <vt:lpstr>Vorige week</vt:lpstr>
      <vt:lpstr>Florence Nightingale: the data-driven nurse</vt:lpstr>
      <vt:lpstr>Vandaag: datavisualisatie</vt:lpstr>
      <vt:lpstr>Dataset: jaarlijkse keuring van 200 actieve militairen</vt:lpstr>
      <vt:lpstr>Datavisualisatie binnen Defensie</vt:lpstr>
      <vt:lpstr>Verschillende vormen van datavisualisaties</vt:lpstr>
      <vt:lpstr>Wanneer gebruik je welke visualisatie?</vt:lpstr>
      <vt:lpstr>Frequentietabellen</vt:lpstr>
      <vt:lpstr>Kruistabellen</vt:lpstr>
      <vt:lpstr>Staafdiagrammen </vt:lpstr>
      <vt:lpstr>Gestapelde staafdiagrammen </vt:lpstr>
      <vt:lpstr>Cirkeldiagram</vt:lpstr>
      <vt:lpstr>Histogrammen</vt:lpstr>
      <vt:lpstr>Histogrammen</vt:lpstr>
      <vt:lpstr>Verschil tussen staafdiagram en histogram</vt:lpstr>
      <vt:lpstr>Scatter plot (spreidingsdiagram)</vt:lpstr>
      <vt:lpstr>Lijngrafieken </vt:lpstr>
      <vt:lpstr>Boxplot </vt:lpstr>
      <vt:lpstr>Onbetrouwbare visualisaties</vt:lpstr>
      <vt:lpstr>Onbetrouwbare visualisaties</vt:lpstr>
      <vt:lpstr>Onbetrouwbare visualisaties</vt:lpstr>
      <vt:lpstr>Onbetrouwbare visualisaties</vt:lpstr>
      <vt:lpstr>Samenvatting</vt:lpstr>
      <vt:lpstr>Volgende week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Blom, DAMP, Dr. ir., DOSCO/NLDA/FMW/CG MTW</dc:creator>
  <cp:lastModifiedBy>Blom, DAMP, Dr. ir., DOSCO/NLDA/FMW/CG MTW</cp:lastModifiedBy>
  <cp:revision>83</cp:revision>
  <cp:lastPrinted>2011-09-21T07:52:24Z</cp:lastPrinted>
  <dcterms:created xsi:type="dcterms:W3CDTF">2025-01-22T12:46:18Z</dcterms:created>
  <dcterms:modified xsi:type="dcterms:W3CDTF">2025-04-29T12:54:42Z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